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50"/>
  </p:notesMasterIdLst>
  <p:sldIdLst>
    <p:sldId id="256" r:id="rId5"/>
    <p:sldId id="2147470446" r:id="rId6"/>
    <p:sldId id="2147470426" r:id="rId7"/>
    <p:sldId id="2147470423" r:id="rId8"/>
    <p:sldId id="2145706375" r:id="rId9"/>
    <p:sldId id="2147470424" r:id="rId10"/>
    <p:sldId id="2147469685" r:id="rId11"/>
    <p:sldId id="2147469736" r:id="rId12"/>
    <p:sldId id="2147469686" r:id="rId13"/>
    <p:sldId id="2147470442" r:id="rId14"/>
    <p:sldId id="2147469711" r:id="rId15"/>
    <p:sldId id="279" r:id="rId16"/>
    <p:sldId id="2147469691" r:id="rId17"/>
    <p:sldId id="2147469679" r:id="rId18"/>
    <p:sldId id="2147469697" r:id="rId19"/>
    <p:sldId id="2147469742" r:id="rId20"/>
    <p:sldId id="2147469698" r:id="rId21"/>
    <p:sldId id="2147469743" r:id="rId22"/>
    <p:sldId id="2147469699" r:id="rId23"/>
    <p:sldId id="2147469744" r:id="rId24"/>
    <p:sldId id="2147469700" r:id="rId25"/>
    <p:sldId id="2147469745" r:id="rId26"/>
    <p:sldId id="2147469701" r:id="rId27"/>
    <p:sldId id="2147469746" r:id="rId28"/>
    <p:sldId id="2147469702" r:id="rId29"/>
    <p:sldId id="2147469747" r:id="rId30"/>
    <p:sldId id="2147469703" r:id="rId31"/>
    <p:sldId id="2147469705" r:id="rId32"/>
    <p:sldId id="2147470435" r:id="rId33"/>
    <p:sldId id="2147469785" r:id="rId34"/>
    <p:sldId id="2147470428" r:id="rId35"/>
    <p:sldId id="2147470437" r:id="rId36"/>
    <p:sldId id="2147470438" r:id="rId37"/>
    <p:sldId id="2147470439" r:id="rId38"/>
    <p:sldId id="2147470440" r:id="rId39"/>
    <p:sldId id="2147470434" r:id="rId40"/>
    <p:sldId id="2147470436" r:id="rId41"/>
    <p:sldId id="2147469783" r:id="rId42"/>
    <p:sldId id="2147470425" r:id="rId43"/>
    <p:sldId id="2147469784" r:id="rId44"/>
    <p:sldId id="2147469780" r:id="rId45"/>
    <p:sldId id="2147470441" r:id="rId46"/>
    <p:sldId id="2147469786" r:id="rId47"/>
    <p:sldId id="2147470443" r:id="rId48"/>
    <p:sldId id="2147470445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E84015-7DCB-4049-AF4C-4D26E6BF5567}">
          <p14:sldIdLst>
            <p14:sldId id="256"/>
            <p14:sldId id="2147470446"/>
            <p14:sldId id="2147470426"/>
          </p14:sldIdLst>
        </p14:section>
        <p14:section name="Viva Topics" id="{EEC47639-138D-463D-9428-D20D46F5821F}">
          <p14:sldIdLst>
            <p14:sldId id="2147470423"/>
            <p14:sldId id="2145706375"/>
            <p14:sldId id="2147470424"/>
            <p14:sldId id="2147469685"/>
            <p14:sldId id="2147469736"/>
            <p14:sldId id="2147469686"/>
            <p14:sldId id="2147470442"/>
            <p14:sldId id="2147469711"/>
            <p14:sldId id="279"/>
            <p14:sldId id="2147469691"/>
            <p14:sldId id="2147469679"/>
            <p14:sldId id="2147469697"/>
            <p14:sldId id="2147469742"/>
            <p14:sldId id="2147469698"/>
            <p14:sldId id="2147469743"/>
            <p14:sldId id="2147469699"/>
            <p14:sldId id="2147469744"/>
            <p14:sldId id="2147469700"/>
            <p14:sldId id="2147469745"/>
            <p14:sldId id="2147469701"/>
            <p14:sldId id="2147469746"/>
            <p14:sldId id="2147469702"/>
            <p14:sldId id="2147469747"/>
            <p14:sldId id="2147469703"/>
            <p14:sldId id="2147469705"/>
          </p14:sldIdLst>
        </p14:section>
        <p14:section name="Requirements" id="{3CD34076-0482-4CC4-A80F-D6A00504C210}">
          <p14:sldIdLst>
            <p14:sldId id="2147470435"/>
            <p14:sldId id="2147469785"/>
            <p14:sldId id="2147470428"/>
            <p14:sldId id="2147470437"/>
            <p14:sldId id="2147470438"/>
            <p14:sldId id="2147470439"/>
            <p14:sldId id="2147470440"/>
            <p14:sldId id="2147470434"/>
          </p14:sldIdLst>
        </p14:section>
        <p14:section name="Entily linking and merging" id="{4C303AF1-1392-4F84-8F0E-C88A847751A8}">
          <p14:sldIdLst>
            <p14:sldId id="2147470436"/>
            <p14:sldId id="2147469783"/>
            <p14:sldId id="2147470425"/>
            <p14:sldId id="2147469784"/>
            <p14:sldId id="2147469780"/>
          </p14:sldIdLst>
        </p14:section>
        <p14:section name="From passive to active knowledge" id="{4073E02E-3938-478A-9CF6-E2B602DA6098}">
          <p14:sldIdLst>
            <p14:sldId id="2147470441"/>
            <p14:sldId id="2147469786"/>
            <p14:sldId id="2147470443"/>
            <p14:sldId id="21474704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DDFF"/>
    <a:srgbClr val="00FFFF"/>
    <a:srgbClr val="33CC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2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E6F877-5A40-4C27-BFBF-932F5F7B9B4A}" type="doc">
      <dgm:prSet loTypeId="urn:microsoft.com/office/officeart/2005/8/layout/h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7BF2D41-26AE-4460-9930-A5B671B414E5}">
      <dgm:prSet phldrT="[Text]"/>
      <dgm:spPr/>
      <dgm:t>
        <a:bodyPr/>
        <a:lstStyle/>
        <a:p>
          <a:r>
            <a:rPr lang="en-GB"/>
            <a:t>Passive</a:t>
          </a:r>
        </a:p>
      </dgm:t>
    </dgm:pt>
    <dgm:pt modelId="{9D27402F-F394-43F6-91E7-3E63942EAFD9}" type="parTrans" cxnId="{B6D38A1D-6DB9-4DA7-AF1B-DEE59F809C3A}">
      <dgm:prSet/>
      <dgm:spPr/>
      <dgm:t>
        <a:bodyPr/>
        <a:lstStyle/>
        <a:p>
          <a:endParaRPr lang="en-GB"/>
        </a:p>
      </dgm:t>
    </dgm:pt>
    <dgm:pt modelId="{45342DD8-5BA0-46D5-8C25-937BA75B8298}" type="sibTrans" cxnId="{B6D38A1D-6DB9-4DA7-AF1B-DEE59F809C3A}">
      <dgm:prSet/>
      <dgm:spPr/>
      <dgm:t>
        <a:bodyPr/>
        <a:lstStyle/>
        <a:p>
          <a:endParaRPr lang="en-GB"/>
        </a:p>
      </dgm:t>
    </dgm:pt>
    <dgm:pt modelId="{4197E8C3-9027-44E7-AA80-67BB63300503}">
      <dgm:prSet phldrT="[Text]"/>
      <dgm:spPr/>
      <dgm:t>
        <a:bodyPr/>
        <a:lstStyle/>
        <a:p>
          <a:r>
            <a:rPr lang="en-GB" sz="2100"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Does anyone in our group have machine learning experience?</a:t>
          </a:r>
          <a:endParaRPr lang="en-GB" sz="2100"/>
        </a:p>
      </dgm:t>
    </dgm:pt>
    <dgm:pt modelId="{3F418625-8BBC-4897-87B8-2EAD67A73F52}" type="parTrans" cxnId="{E239D0AB-2CC1-4D16-B2E6-6C95D06F98FB}">
      <dgm:prSet/>
      <dgm:spPr/>
      <dgm:t>
        <a:bodyPr/>
        <a:lstStyle/>
        <a:p>
          <a:endParaRPr lang="en-GB"/>
        </a:p>
      </dgm:t>
    </dgm:pt>
    <dgm:pt modelId="{2C42E385-1027-4282-B9D8-F8332D18741E}" type="sibTrans" cxnId="{E239D0AB-2CC1-4D16-B2E6-6C95D06F98FB}">
      <dgm:prSet/>
      <dgm:spPr/>
      <dgm:t>
        <a:bodyPr/>
        <a:lstStyle/>
        <a:p>
          <a:endParaRPr lang="en-GB"/>
        </a:p>
      </dgm:t>
    </dgm:pt>
    <dgm:pt modelId="{007AA037-85B3-4ACF-9549-1DEE03593EC1}">
      <dgm:prSet phldrT="[Text]"/>
      <dgm:spPr/>
      <dgm:t>
        <a:bodyPr/>
        <a:lstStyle/>
        <a:p>
          <a:r>
            <a:rPr lang="en-GB"/>
            <a:t>Active</a:t>
          </a:r>
        </a:p>
      </dgm:t>
    </dgm:pt>
    <dgm:pt modelId="{C670D9F7-AAAE-4733-AA6C-3FEDDBF9965D}" type="parTrans" cxnId="{24343CBF-1A5D-4DE2-81C9-09AD26BD70FA}">
      <dgm:prSet/>
      <dgm:spPr/>
      <dgm:t>
        <a:bodyPr/>
        <a:lstStyle/>
        <a:p>
          <a:endParaRPr lang="en-GB"/>
        </a:p>
      </dgm:t>
    </dgm:pt>
    <dgm:pt modelId="{E93E5FC2-F317-40D6-BDE3-189D738CC80E}" type="sibTrans" cxnId="{24343CBF-1A5D-4DE2-81C9-09AD26BD70FA}">
      <dgm:prSet/>
      <dgm:spPr/>
      <dgm:t>
        <a:bodyPr/>
        <a:lstStyle/>
        <a:p>
          <a:endParaRPr lang="en-GB"/>
        </a:p>
      </dgm:t>
    </dgm:pt>
    <dgm:pt modelId="{EAB716F9-B34A-4034-B331-F9748FFC979A}">
      <dgm:prSet phldrT="[Text]"/>
      <dgm:spPr/>
      <dgm:t>
        <a:bodyPr/>
        <a:lstStyle/>
        <a:p>
          <a:r>
            <a:rPr lang="en-GB"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Here are colleagues who can help with the task you are working on right now.</a:t>
          </a:r>
          <a:endParaRPr lang="en-GB"/>
        </a:p>
      </dgm:t>
    </dgm:pt>
    <dgm:pt modelId="{A5FA65EA-716D-405E-9013-4E66AFA199B9}" type="parTrans" cxnId="{88B26085-DEC5-40F5-8688-DF19110D7200}">
      <dgm:prSet/>
      <dgm:spPr/>
      <dgm:t>
        <a:bodyPr/>
        <a:lstStyle/>
        <a:p>
          <a:endParaRPr lang="en-GB"/>
        </a:p>
      </dgm:t>
    </dgm:pt>
    <dgm:pt modelId="{9232427C-41E7-4719-A459-32C956A976CC}" type="sibTrans" cxnId="{88B26085-DEC5-40F5-8688-DF19110D7200}">
      <dgm:prSet/>
      <dgm:spPr/>
      <dgm:t>
        <a:bodyPr/>
        <a:lstStyle/>
        <a:p>
          <a:endParaRPr lang="en-GB"/>
        </a:p>
      </dgm:t>
    </dgm:pt>
    <dgm:pt modelId="{4DD5E8ED-9876-4C25-873C-3AC65D314277}">
      <dgm:prSet/>
      <dgm:spPr/>
      <dgm:t>
        <a:bodyPr/>
        <a:lstStyle/>
        <a:p>
          <a:r>
            <a:rPr lang="en-GB" sz="2100"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When is Feature X expected to ship?</a:t>
          </a:r>
        </a:p>
      </dgm:t>
    </dgm:pt>
    <dgm:pt modelId="{2A30CEAF-A33B-418B-B56E-E843572CBE86}" type="parTrans" cxnId="{51D3C0AE-B2AA-4377-A07E-F2C1B23A075F}">
      <dgm:prSet/>
      <dgm:spPr/>
      <dgm:t>
        <a:bodyPr/>
        <a:lstStyle/>
        <a:p>
          <a:endParaRPr lang="en-GB"/>
        </a:p>
      </dgm:t>
    </dgm:pt>
    <dgm:pt modelId="{2349DD37-15B6-457F-8551-32747FC88851}" type="sibTrans" cxnId="{51D3C0AE-B2AA-4377-A07E-F2C1B23A075F}">
      <dgm:prSet/>
      <dgm:spPr/>
      <dgm:t>
        <a:bodyPr/>
        <a:lstStyle/>
        <a:p>
          <a:endParaRPr lang="en-GB"/>
        </a:p>
      </dgm:t>
    </dgm:pt>
    <dgm:pt modelId="{DF63F3E9-1AF1-4D69-9C4C-9C4278C338B1}">
      <dgm:prSet/>
      <dgm:spPr/>
      <dgm:t>
        <a:bodyPr/>
        <a:lstStyle/>
        <a:p>
          <a:r>
            <a:rPr lang="en-GB" sz="2100"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Where is the project review meeting?</a:t>
          </a:r>
        </a:p>
      </dgm:t>
    </dgm:pt>
    <dgm:pt modelId="{C8A4265A-5BB2-4E44-A923-47EF26F7F7B0}" type="parTrans" cxnId="{A397580E-AB84-456D-99D0-6F240369F96E}">
      <dgm:prSet/>
      <dgm:spPr/>
      <dgm:t>
        <a:bodyPr/>
        <a:lstStyle/>
        <a:p>
          <a:endParaRPr lang="en-GB"/>
        </a:p>
      </dgm:t>
    </dgm:pt>
    <dgm:pt modelId="{F55F0C76-CACA-444F-BA71-AF56529CDBFC}" type="sibTrans" cxnId="{A397580E-AB84-456D-99D0-6F240369F96E}">
      <dgm:prSet/>
      <dgm:spPr/>
      <dgm:t>
        <a:bodyPr/>
        <a:lstStyle/>
        <a:p>
          <a:endParaRPr lang="en-GB"/>
        </a:p>
      </dgm:t>
    </dgm:pt>
    <dgm:pt modelId="{DF13B67B-5C17-4493-B942-13D218B8FFA4}">
      <dgm:prSet/>
      <dgm:spPr/>
      <dgm:t>
        <a:bodyPr/>
        <a:lstStyle/>
        <a:p>
          <a:r>
            <a:rPr lang="en-GB" sz="2100"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Who is on the Project Alexandria team?</a:t>
          </a:r>
        </a:p>
      </dgm:t>
    </dgm:pt>
    <dgm:pt modelId="{0E3932A0-D848-4C6B-A654-015369F49547}" type="parTrans" cxnId="{79AC48CB-FF91-4D4E-B6C8-8EB2527B0ECF}">
      <dgm:prSet/>
      <dgm:spPr/>
      <dgm:t>
        <a:bodyPr/>
        <a:lstStyle/>
        <a:p>
          <a:endParaRPr lang="en-GB"/>
        </a:p>
      </dgm:t>
    </dgm:pt>
    <dgm:pt modelId="{E896F33D-2994-4402-9B37-90F2C810E9F2}" type="sibTrans" cxnId="{79AC48CB-FF91-4D4E-B6C8-8EB2527B0ECF}">
      <dgm:prSet/>
      <dgm:spPr/>
      <dgm:t>
        <a:bodyPr/>
        <a:lstStyle/>
        <a:p>
          <a:endParaRPr lang="en-GB"/>
        </a:p>
      </dgm:t>
    </dgm:pt>
    <dgm:pt modelId="{26AAF5E2-8E58-48BC-ABDC-463F8970EDEB}">
      <dgm:prSet/>
      <dgm:spPr/>
      <dgm:t>
        <a:bodyPr/>
        <a:lstStyle/>
        <a:p>
          <a:r>
            <a:rPr lang="en-GB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Here are project resources to work from and example past review decks.</a:t>
          </a:r>
        </a:p>
      </dgm:t>
    </dgm:pt>
    <dgm:pt modelId="{5B9B32F7-3E52-4C8B-8758-4F8862833AA3}" type="parTrans" cxnId="{44ABCA57-2AF3-4C8F-864C-B8D85F3BB84D}">
      <dgm:prSet/>
      <dgm:spPr/>
      <dgm:t>
        <a:bodyPr/>
        <a:lstStyle/>
        <a:p>
          <a:endParaRPr lang="en-GB"/>
        </a:p>
      </dgm:t>
    </dgm:pt>
    <dgm:pt modelId="{7114611A-5813-4F74-8624-436C1FBDBF92}" type="sibTrans" cxnId="{44ABCA57-2AF3-4C8F-864C-B8D85F3BB84D}">
      <dgm:prSet/>
      <dgm:spPr/>
      <dgm:t>
        <a:bodyPr/>
        <a:lstStyle/>
        <a:p>
          <a:endParaRPr lang="en-GB"/>
        </a:p>
      </dgm:t>
    </dgm:pt>
    <dgm:pt modelId="{62A14204-EF03-4407-B389-FF11C0AA04DC}">
      <dgm:prSet/>
      <dgm:spPr/>
      <dgm:t>
        <a:bodyPr/>
        <a:lstStyle/>
        <a:p>
          <a:r>
            <a:rPr lang="en-GB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Here are people you might want on your new project team.</a:t>
          </a:r>
        </a:p>
      </dgm:t>
    </dgm:pt>
    <dgm:pt modelId="{0B91891B-C98A-4369-AE02-7003B66C9394}" type="parTrans" cxnId="{C826E58E-1564-4921-810D-118895EFE3C7}">
      <dgm:prSet/>
      <dgm:spPr/>
      <dgm:t>
        <a:bodyPr/>
        <a:lstStyle/>
        <a:p>
          <a:endParaRPr lang="en-GB"/>
        </a:p>
      </dgm:t>
    </dgm:pt>
    <dgm:pt modelId="{23F3BB02-9025-4B45-8D84-B9A97FF4F941}" type="sibTrans" cxnId="{C826E58E-1564-4921-810D-118895EFE3C7}">
      <dgm:prSet/>
      <dgm:spPr/>
      <dgm:t>
        <a:bodyPr/>
        <a:lstStyle/>
        <a:p>
          <a:endParaRPr lang="en-GB"/>
        </a:p>
      </dgm:t>
    </dgm:pt>
    <dgm:pt modelId="{5112A9DF-68A5-4A04-8205-3A74AC75650B}">
      <dgm:prSet/>
      <dgm:spPr/>
      <dgm:t>
        <a:bodyPr/>
        <a:lstStyle/>
        <a:p>
          <a:r>
            <a:rPr lang="en-GB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Here are remaining activities that need to be done before Feature X ships.</a:t>
          </a:r>
        </a:p>
      </dgm:t>
    </dgm:pt>
    <dgm:pt modelId="{4F49B9F7-07EE-405A-83A8-469D96AE7695}" type="parTrans" cxnId="{F38AF72E-A8A8-4D7C-BBAD-D496A0E50ED1}">
      <dgm:prSet/>
      <dgm:spPr/>
      <dgm:t>
        <a:bodyPr/>
        <a:lstStyle/>
        <a:p>
          <a:endParaRPr lang="en-GB"/>
        </a:p>
      </dgm:t>
    </dgm:pt>
    <dgm:pt modelId="{BC7DBF18-00B9-4496-8426-B58421318013}" type="sibTrans" cxnId="{F38AF72E-A8A8-4D7C-BBAD-D496A0E50ED1}">
      <dgm:prSet/>
      <dgm:spPr/>
      <dgm:t>
        <a:bodyPr/>
        <a:lstStyle/>
        <a:p>
          <a:endParaRPr lang="en-GB"/>
        </a:p>
      </dgm:t>
    </dgm:pt>
    <dgm:pt modelId="{44798924-5911-46D8-B73D-332FA622687F}">
      <dgm:prSet custT="1"/>
      <dgm:spPr/>
      <dgm:t>
        <a:bodyPr/>
        <a:lstStyle/>
        <a:p>
          <a:endParaRPr lang="en-GB" sz="1600">
            <a:latin typeface="Segoe UI Light" panose="020B0502040204020203" pitchFamily="34" charset="0"/>
            <a:ea typeface="+mn-ea"/>
            <a:cs typeface="Segoe UI Light" panose="020B0502040204020203" pitchFamily="34" charset="0"/>
          </a:endParaRPr>
        </a:p>
      </dgm:t>
    </dgm:pt>
    <dgm:pt modelId="{17EE730D-6744-4D3B-B74C-28FA370C68A0}" type="parTrans" cxnId="{61E41799-F74D-4090-A6C8-E638EEF9923E}">
      <dgm:prSet/>
      <dgm:spPr/>
      <dgm:t>
        <a:bodyPr/>
        <a:lstStyle/>
        <a:p>
          <a:endParaRPr lang="en-GB"/>
        </a:p>
      </dgm:t>
    </dgm:pt>
    <dgm:pt modelId="{F7FD640A-2093-48AA-BF7C-863C38FC9596}" type="sibTrans" cxnId="{61E41799-F74D-4090-A6C8-E638EEF9923E}">
      <dgm:prSet/>
      <dgm:spPr/>
      <dgm:t>
        <a:bodyPr/>
        <a:lstStyle/>
        <a:p>
          <a:endParaRPr lang="en-GB"/>
        </a:p>
      </dgm:t>
    </dgm:pt>
    <dgm:pt modelId="{F199D552-62E0-4EDC-90CF-86490E9BD1CB}">
      <dgm:prSet custT="1"/>
      <dgm:spPr/>
      <dgm:t>
        <a:bodyPr/>
        <a:lstStyle/>
        <a:p>
          <a:endParaRPr lang="en-GB" sz="1600">
            <a:latin typeface="Segoe UI Light" panose="020B0502040204020203" pitchFamily="34" charset="0"/>
            <a:ea typeface="+mn-ea"/>
            <a:cs typeface="Segoe UI Light" panose="020B0502040204020203" pitchFamily="34" charset="0"/>
          </a:endParaRPr>
        </a:p>
      </dgm:t>
    </dgm:pt>
    <dgm:pt modelId="{CDE108AD-E86C-4E81-91B6-431AC568A1B8}" type="parTrans" cxnId="{7BE81DDC-A18E-4FB7-93AD-82B102B9AEE5}">
      <dgm:prSet/>
      <dgm:spPr/>
      <dgm:t>
        <a:bodyPr/>
        <a:lstStyle/>
        <a:p>
          <a:endParaRPr lang="en-GB"/>
        </a:p>
      </dgm:t>
    </dgm:pt>
    <dgm:pt modelId="{9B5A40B9-76DA-4575-B7A2-B429A2704741}" type="sibTrans" cxnId="{7BE81DDC-A18E-4FB7-93AD-82B102B9AEE5}">
      <dgm:prSet/>
      <dgm:spPr/>
      <dgm:t>
        <a:bodyPr/>
        <a:lstStyle/>
        <a:p>
          <a:endParaRPr lang="en-GB"/>
        </a:p>
      </dgm:t>
    </dgm:pt>
    <dgm:pt modelId="{81A1EB16-F3A9-4C43-9B83-B862F706BE11}">
      <dgm:prSet phldrT="[Text]" custT="1"/>
      <dgm:spPr/>
      <dgm:t>
        <a:bodyPr/>
        <a:lstStyle/>
        <a:p>
          <a:endParaRPr lang="en-GB" sz="1600"/>
        </a:p>
      </dgm:t>
    </dgm:pt>
    <dgm:pt modelId="{154F21CC-F475-4451-BDC5-F62EA74107D2}" type="parTrans" cxnId="{B3B0221F-3E76-4328-8D0E-F683B7C38F0A}">
      <dgm:prSet/>
      <dgm:spPr/>
      <dgm:t>
        <a:bodyPr/>
        <a:lstStyle/>
        <a:p>
          <a:endParaRPr lang="en-GB"/>
        </a:p>
      </dgm:t>
    </dgm:pt>
    <dgm:pt modelId="{5D8C2EED-79F9-44D8-A096-16D8089BA421}" type="sibTrans" cxnId="{B3B0221F-3E76-4328-8D0E-F683B7C38F0A}">
      <dgm:prSet/>
      <dgm:spPr/>
      <dgm:t>
        <a:bodyPr/>
        <a:lstStyle/>
        <a:p>
          <a:endParaRPr lang="en-GB"/>
        </a:p>
      </dgm:t>
    </dgm:pt>
    <dgm:pt modelId="{9C1FD2C5-3242-439B-98B2-44FF26A6376D}" type="pres">
      <dgm:prSet presAssocID="{ADE6F877-5A40-4C27-BFBF-932F5F7B9B4A}" presName="Name0" presStyleCnt="0">
        <dgm:presLayoutVars>
          <dgm:dir/>
          <dgm:animLvl val="lvl"/>
          <dgm:resizeHandles val="exact"/>
        </dgm:presLayoutVars>
      </dgm:prSet>
      <dgm:spPr/>
    </dgm:pt>
    <dgm:pt modelId="{0DF812DF-A0BB-42F8-B2BF-4106AC29FF63}" type="pres">
      <dgm:prSet presAssocID="{47BF2D41-26AE-4460-9930-A5B671B414E5}" presName="composite" presStyleCnt="0"/>
      <dgm:spPr/>
    </dgm:pt>
    <dgm:pt modelId="{F0793089-0FB2-4360-8886-3A4F21E191A4}" type="pres">
      <dgm:prSet presAssocID="{47BF2D41-26AE-4460-9930-A5B671B414E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B7E86F9C-96F6-4109-A6EA-B8D3907BDD62}" type="pres">
      <dgm:prSet presAssocID="{47BF2D41-26AE-4460-9930-A5B671B414E5}" presName="desTx" presStyleLbl="alignAccFollowNode1" presStyleIdx="0" presStyleCnt="2">
        <dgm:presLayoutVars>
          <dgm:bulletEnabled val="1"/>
        </dgm:presLayoutVars>
      </dgm:prSet>
      <dgm:spPr/>
    </dgm:pt>
    <dgm:pt modelId="{75887C72-1E9B-4951-B387-644BE3708099}" type="pres">
      <dgm:prSet presAssocID="{45342DD8-5BA0-46D5-8C25-937BA75B8298}" presName="space" presStyleCnt="0"/>
      <dgm:spPr/>
    </dgm:pt>
    <dgm:pt modelId="{59D41C0D-7870-45D5-89D4-17357EA852FC}" type="pres">
      <dgm:prSet presAssocID="{007AA037-85B3-4ACF-9549-1DEE03593EC1}" presName="composite" presStyleCnt="0"/>
      <dgm:spPr/>
    </dgm:pt>
    <dgm:pt modelId="{CD2C8F86-2B85-458D-BF63-5DB2FA386BB1}" type="pres">
      <dgm:prSet presAssocID="{007AA037-85B3-4ACF-9549-1DEE03593EC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57F02458-90F3-4549-BAA8-2FF82B93AA35}" type="pres">
      <dgm:prSet presAssocID="{007AA037-85B3-4ACF-9549-1DEE03593EC1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397580E-AB84-456D-99D0-6F240369F96E}" srcId="{47BF2D41-26AE-4460-9930-A5B671B414E5}" destId="{DF63F3E9-1AF1-4D69-9C4C-9C4278C338B1}" srcOrd="4" destOrd="0" parTransId="{C8A4265A-5BB2-4E44-A923-47EF26F7F7B0}" sibTransId="{F55F0C76-CACA-444F-BA71-AF56529CDBFC}"/>
    <dgm:cxn modelId="{475C4E14-25B7-4BF0-A961-5EEF8E6F582D}" type="presOf" srcId="{EAB716F9-B34A-4034-B331-F9748FFC979A}" destId="{57F02458-90F3-4549-BAA8-2FF82B93AA35}" srcOrd="0" destOrd="0" presId="urn:microsoft.com/office/officeart/2005/8/layout/hList1"/>
    <dgm:cxn modelId="{F2EDE91B-FBEF-4956-A984-37F0A4916897}" type="presOf" srcId="{62A14204-EF03-4407-B389-FF11C0AA04DC}" destId="{57F02458-90F3-4549-BAA8-2FF82B93AA35}" srcOrd="0" destOrd="3" presId="urn:microsoft.com/office/officeart/2005/8/layout/hList1"/>
    <dgm:cxn modelId="{B6D38A1D-6DB9-4DA7-AF1B-DEE59F809C3A}" srcId="{ADE6F877-5A40-4C27-BFBF-932F5F7B9B4A}" destId="{47BF2D41-26AE-4460-9930-A5B671B414E5}" srcOrd="0" destOrd="0" parTransId="{9D27402F-F394-43F6-91E7-3E63942EAFD9}" sibTransId="{45342DD8-5BA0-46D5-8C25-937BA75B8298}"/>
    <dgm:cxn modelId="{B3B0221F-3E76-4328-8D0E-F683B7C38F0A}" srcId="{47BF2D41-26AE-4460-9930-A5B671B414E5}" destId="{81A1EB16-F3A9-4C43-9B83-B862F706BE11}" srcOrd="1" destOrd="0" parTransId="{154F21CC-F475-4451-BDC5-F62EA74107D2}" sibTransId="{5D8C2EED-79F9-44D8-A096-16D8089BA421}"/>
    <dgm:cxn modelId="{7F463B29-A6BB-4205-A174-FA94D2593335}" type="presOf" srcId="{F199D552-62E0-4EDC-90CF-86490E9BD1CB}" destId="{B7E86F9C-96F6-4109-A6EA-B8D3907BDD62}" srcOrd="0" destOrd="5" presId="urn:microsoft.com/office/officeart/2005/8/layout/hList1"/>
    <dgm:cxn modelId="{F38AF72E-A8A8-4D7C-BBAD-D496A0E50ED1}" srcId="{007AA037-85B3-4ACF-9549-1DEE03593EC1}" destId="{5112A9DF-68A5-4A04-8205-3A74AC75650B}" srcOrd="1" destOrd="0" parTransId="{4F49B9F7-07EE-405A-83A8-469D96AE7695}" sibTransId="{BC7DBF18-00B9-4496-8426-B58421318013}"/>
    <dgm:cxn modelId="{CF44F52F-318C-4E64-B44A-D72118701B24}" type="presOf" srcId="{DF13B67B-5C17-4493-B942-13D218B8FFA4}" destId="{B7E86F9C-96F6-4109-A6EA-B8D3907BDD62}" srcOrd="0" destOrd="6" presId="urn:microsoft.com/office/officeart/2005/8/layout/hList1"/>
    <dgm:cxn modelId="{FAF30037-187A-49FF-9473-80D83CD759B3}" type="presOf" srcId="{47BF2D41-26AE-4460-9930-A5B671B414E5}" destId="{F0793089-0FB2-4360-8886-3A4F21E191A4}" srcOrd="0" destOrd="0" presId="urn:microsoft.com/office/officeart/2005/8/layout/hList1"/>
    <dgm:cxn modelId="{4EBB0B38-BEB7-4F87-A427-189C50FA2A7C}" type="presOf" srcId="{007AA037-85B3-4ACF-9549-1DEE03593EC1}" destId="{CD2C8F86-2B85-458D-BF63-5DB2FA386BB1}" srcOrd="0" destOrd="0" presId="urn:microsoft.com/office/officeart/2005/8/layout/hList1"/>
    <dgm:cxn modelId="{D3DE125B-0D66-4635-9C58-312076DD6307}" type="presOf" srcId="{81A1EB16-F3A9-4C43-9B83-B862F706BE11}" destId="{B7E86F9C-96F6-4109-A6EA-B8D3907BDD62}" srcOrd="0" destOrd="1" presId="urn:microsoft.com/office/officeart/2005/8/layout/hList1"/>
    <dgm:cxn modelId="{DCFEF360-BAE9-4BF1-913B-147974C0CFC8}" type="presOf" srcId="{4DD5E8ED-9876-4C25-873C-3AC65D314277}" destId="{B7E86F9C-96F6-4109-A6EA-B8D3907BDD62}" srcOrd="0" destOrd="2" presId="urn:microsoft.com/office/officeart/2005/8/layout/hList1"/>
    <dgm:cxn modelId="{255B7C42-6F14-4737-8871-0C90509A9F51}" type="presOf" srcId="{ADE6F877-5A40-4C27-BFBF-932F5F7B9B4A}" destId="{9C1FD2C5-3242-439B-98B2-44FF26A6376D}" srcOrd="0" destOrd="0" presId="urn:microsoft.com/office/officeart/2005/8/layout/hList1"/>
    <dgm:cxn modelId="{3ABF2774-C982-4F47-A0A4-21F654E0C4FA}" type="presOf" srcId="{26AAF5E2-8E58-48BC-ABDC-463F8970EDEB}" destId="{57F02458-90F3-4549-BAA8-2FF82B93AA35}" srcOrd="0" destOrd="2" presId="urn:microsoft.com/office/officeart/2005/8/layout/hList1"/>
    <dgm:cxn modelId="{A33E6476-E873-4BBE-B217-957CE06CB629}" type="presOf" srcId="{4197E8C3-9027-44E7-AA80-67BB63300503}" destId="{B7E86F9C-96F6-4109-A6EA-B8D3907BDD62}" srcOrd="0" destOrd="0" presId="urn:microsoft.com/office/officeart/2005/8/layout/hList1"/>
    <dgm:cxn modelId="{44ABCA57-2AF3-4C8F-864C-B8D85F3BB84D}" srcId="{007AA037-85B3-4ACF-9549-1DEE03593EC1}" destId="{26AAF5E2-8E58-48BC-ABDC-463F8970EDEB}" srcOrd="2" destOrd="0" parTransId="{5B9B32F7-3E52-4C8B-8758-4F8862833AA3}" sibTransId="{7114611A-5813-4F74-8624-436C1FBDBF92}"/>
    <dgm:cxn modelId="{88B26085-DEC5-40F5-8688-DF19110D7200}" srcId="{007AA037-85B3-4ACF-9549-1DEE03593EC1}" destId="{EAB716F9-B34A-4034-B331-F9748FFC979A}" srcOrd="0" destOrd="0" parTransId="{A5FA65EA-716D-405E-9013-4E66AFA199B9}" sibTransId="{9232427C-41E7-4719-A459-32C956A976CC}"/>
    <dgm:cxn modelId="{C826E58E-1564-4921-810D-118895EFE3C7}" srcId="{007AA037-85B3-4ACF-9549-1DEE03593EC1}" destId="{62A14204-EF03-4407-B389-FF11C0AA04DC}" srcOrd="3" destOrd="0" parTransId="{0B91891B-C98A-4369-AE02-7003B66C9394}" sibTransId="{23F3BB02-9025-4B45-8D84-B9A97FF4F941}"/>
    <dgm:cxn modelId="{61E41799-F74D-4090-A6C8-E638EEF9923E}" srcId="{47BF2D41-26AE-4460-9930-A5B671B414E5}" destId="{44798924-5911-46D8-B73D-332FA622687F}" srcOrd="3" destOrd="0" parTransId="{17EE730D-6744-4D3B-B74C-28FA370C68A0}" sibTransId="{F7FD640A-2093-48AA-BF7C-863C38FC9596}"/>
    <dgm:cxn modelId="{CCD794A2-8EA0-4AA8-919B-3407518371F4}" type="presOf" srcId="{44798924-5911-46D8-B73D-332FA622687F}" destId="{B7E86F9C-96F6-4109-A6EA-B8D3907BDD62}" srcOrd="0" destOrd="3" presId="urn:microsoft.com/office/officeart/2005/8/layout/hList1"/>
    <dgm:cxn modelId="{E239D0AB-2CC1-4D16-B2E6-6C95D06F98FB}" srcId="{47BF2D41-26AE-4460-9930-A5B671B414E5}" destId="{4197E8C3-9027-44E7-AA80-67BB63300503}" srcOrd="0" destOrd="0" parTransId="{3F418625-8BBC-4897-87B8-2EAD67A73F52}" sibTransId="{2C42E385-1027-4282-B9D8-F8332D18741E}"/>
    <dgm:cxn modelId="{51D3C0AE-B2AA-4377-A07E-F2C1B23A075F}" srcId="{47BF2D41-26AE-4460-9930-A5B671B414E5}" destId="{4DD5E8ED-9876-4C25-873C-3AC65D314277}" srcOrd="2" destOrd="0" parTransId="{2A30CEAF-A33B-418B-B56E-E843572CBE86}" sibTransId="{2349DD37-15B6-457F-8551-32747FC88851}"/>
    <dgm:cxn modelId="{530470AF-2A9C-440F-92C2-779BD8612346}" type="presOf" srcId="{DF63F3E9-1AF1-4D69-9C4C-9C4278C338B1}" destId="{B7E86F9C-96F6-4109-A6EA-B8D3907BDD62}" srcOrd="0" destOrd="4" presId="urn:microsoft.com/office/officeart/2005/8/layout/hList1"/>
    <dgm:cxn modelId="{24343CBF-1A5D-4DE2-81C9-09AD26BD70FA}" srcId="{ADE6F877-5A40-4C27-BFBF-932F5F7B9B4A}" destId="{007AA037-85B3-4ACF-9549-1DEE03593EC1}" srcOrd="1" destOrd="0" parTransId="{C670D9F7-AAAE-4733-AA6C-3FEDDBF9965D}" sibTransId="{E93E5FC2-F317-40D6-BDE3-189D738CC80E}"/>
    <dgm:cxn modelId="{79AC48CB-FF91-4D4E-B6C8-8EB2527B0ECF}" srcId="{47BF2D41-26AE-4460-9930-A5B671B414E5}" destId="{DF13B67B-5C17-4493-B942-13D218B8FFA4}" srcOrd="6" destOrd="0" parTransId="{0E3932A0-D848-4C6B-A654-015369F49547}" sibTransId="{E896F33D-2994-4402-9B37-90F2C810E9F2}"/>
    <dgm:cxn modelId="{3AB22FDB-C85C-4140-B874-6CECCB49890C}" type="presOf" srcId="{5112A9DF-68A5-4A04-8205-3A74AC75650B}" destId="{57F02458-90F3-4549-BAA8-2FF82B93AA35}" srcOrd="0" destOrd="1" presId="urn:microsoft.com/office/officeart/2005/8/layout/hList1"/>
    <dgm:cxn modelId="{7BE81DDC-A18E-4FB7-93AD-82B102B9AEE5}" srcId="{47BF2D41-26AE-4460-9930-A5B671B414E5}" destId="{F199D552-62E0-4EDC-90CF-86490E9BD1CB}" srcOrd="5" destOrd="0" parTransId="{CDE108AD-E86C-4E81-91B6-431AC568A1B8}" sibTransId="{9B5A40B9-76DA-4575-B7A2-B429A2704741}"/>
    <dgm:cxn modelId="{2E3ABA1A-FC55-48B2-AA12-80179EEDC041}" type="presParOf" srcId="{9C1FD2C5-3242-439B-98B2-44FF26A6376D}" destId="{0DF812DF-A0BB-42F8-B2BF-4106AC29FF63}" srcOrd="0" destOrd="0" presId="urn:microsoft.com/office/officeart/2005/8/layout/hList1"/>
    <dgm:cxn modelId="{F3EE7EF4-9FAB-4B1E-943E-A11B81E6B1FE}" type="presParOf" srcId="{0DF812DF-A0BB-42F8-B2BF-4106AC29FF63}" destId="{F0793089-0FB2-4360-8886-3A4F21E191A4}" srcOrd="0" destOrd="0" presId="urn:microsoft.com/office/officeart/2005/8/layout/hList1"/>
    <dgm:cxn modelId="{08134AAA-857A-43A8-B393-D1C8D053B5D0}" type="presParOf" srcId="{0DF812DF-A0BB-42F8-B2BF-4106AC29FF63}" destId="{B7E86F9C-96F6-4109-A6EA-B8D3907BDD62}" srcOrd="1" destOrd="0" presId="urn:microsoft.com/office/officeart/2005/8/layout/hList1"/>
    <dgm:cxn modelId="{DF6F551A-6C29-4E2F-84D8-527A955E75E2}" type="presParOf" srcId="{9C1FD2C5-3242-439B-98B2-44FF26A6376D}" destId="{75887C72-1E9B-4951-B387-644BE3708099}" srcOrd="1" destOrd="0" presId="urn:microsoft.com/office/officeart/2005/8/layout/hList1"/>
    <dgm:cxn modelId="{9388E72B-D99E-4C97-9FBE-77398FC904B0}" type="presParOf" srcId="{9C1FD2C5-3242-439B-98B2-44FF26A6376D}" destId="{59D41C0D-7870-45D5-89D4-17357EA852FC}" srcOrd="2" destOrd="0" presId="urn:microsoft.com/office/officeart/2005/8/layout/hList1"/>
    <dgm:cxn modelId="{97DEDD6C-E961-4B2C-BBCE-3E87D74683A1}" type="presParOf" srcId="{59D41C0D-7870-45D5-89D4-17357EA852FC}" destId="{CD2C8F86-2B85-458D-BF63-5DB2FA386BB1}" srcOrd="0" destOrd="0" presId="urn:microsoft.com/office/officeart/2005/8/layout/hList1"/>
    <dgm:cxn modelId="{C7A59B3A-BA52-432F-9D5D-29D621818513}" type="presParOf" srcId="{59D41C0D-7870-45D5-89D4-17357EA852FC}" destId="{57F02458-90F3-4549-BAA8-2FF82B93AA3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93089-0FB2-4360-8886-3A4F21E191A4}">
      <dsp:nvSpPr>
        <dsp:cNvPr id="0" name=""/>
        <dsp:cNvSpPr/>
      </dsp:nvSpPr>
      <dsp:spPr>
        <a:xfrm>
          <a:off x="51" y="372697"/>
          <a:ext cx="4913783" cy="604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Passive</a:t>
          </a:r>
        </a:p>
      </dsp:txBody>
      <dsp:txXfrm>
        <a:off x="51" y="372697"/>
        <a:ext cx="4913783" cy="604800"/>
      </dsp:txXfrm>
    </dsp:sp>
    <dsp:sp modelId="{B7E86F9C-96F6-4109-A6EA-B8D3907BDD62}">
      <dsp:nvSpPr>
        <dsp:cNvPr id="0" name=""/>
        <dsp:cNvSpPr/>
      </dsp:nvSpPr>
      <dsp:spPr>
        <a:xfrm>
          <a:off x="51" y="977497"/>
          <a:ext cx="4913783" cy="300114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Does anyone in our group have machine learning experience?</a:t>
          </a:r>
          <a:endParaRPr lang="en-GB" sz="21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When is Feature X expected to ship?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>
            <a:latin typeface="Segoe UI Light" panose="020B0502040204020203" pitchFamily="34" charset="0"/>
            <a:ea typeface="+mn-ea"/>
            <a:cs typeface="Segoe UI Light" panose="020B0502040204020203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Where is the project review meeting?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600" kern="1200">
            <a:latin typeface="Segoe UI Light" panose="020B0502040204020203" pitchFamily="34" charset="0"/>
            <a:ea typeface="+mn-ea"/>
            <a:cs typeface="Segoe UI Light" panose="020B0502040204020203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Who is on the Project Alexandria team?</a:t>
          </a:r>
        </a:p>
      </dsp:txBody>
      <dsp:txXfrm>
        <a:off x="51" y="977497"/>
        <a:ext cx="4913783" cy="3001142"/>
      </dsp:txXfrm>
    </dsp:sp>
    <dsp:sp modelId="{CD2C8F86-2B85-458D-BF63-5DB2FA386BB1}">
      <dsp:nvSpPr>
        <dsp:cNvPr id="0" name=""/>
        <dsp:cNvSpPr/>
      </dsp:nvSpPr>
      <dsp:spPr>
        <a:xfrm>
          <a:off x="5601764" y="372697"/>
          <a:ext cx="4913783" cy="604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Active</a:t>
          </a:r>
        </a:p>
      </dsp:txBody>
      <dsp:txXfrm>
        <a:off x="5601764" y="372697"/>
        <a:ext cx="4913783" cy="604800"/>
      </dsp:txXfrm>
    </dsp:sp>
    <dsp:sp modelId="{57F02458-90F3-4549-BAA8-2FF82B93AA35}">
      <dsp:nvSpPr>
        <dsp:cNvPr id="0" name=""/>
        <dsp:cNvSpPr/>
      </dsp:nvSpPr>
      <dsp:spPr>
        <a:xfrm>
          <a:off x="5601764" y="977497"/>
          <a:ext cx="4913783" cy="300114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Here are colleagues who can help with the task you are working on right now.</a:t>
          </a:r>
          <a:endParaRPr lang="en-GB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Here are remaining activities that need to be done before Feature X ships.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Here are project resources to work from and example past review decks.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rPr>
            <a:t>Here are people you might want on your new project team.</a:t>
          </a:r>
        </a:p>
      </dsp:txBody>
      <dsp:txXfrm>
        <a:off x="5601764" y="977497"/>
        <a:ext cx="4913783" cy="3001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AB78C-AB2B-4E94-89FB-9D86DD9AD40F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EEE26-13B2-41C9-BA1A-830BAC385C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13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DEEE26-13B2-41C9-BA1A-830BAC385CE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736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b="0" i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80380-DFC0-4865-99D6-79705BCAB7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26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E275E-07E3-4045-8B4A-11819C5448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99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E275E-07E3-4045-8B4A-11819C5448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18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E275E-07E3-4045-8B4A-11819C5448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01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E275E-07E3-4045-8B4A-11819C5448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1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E275E-07E3-4045-8B4A-11819C5448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23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E275E-07E3-4045-8B4A-11819C5448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40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E275E-07E3-4045-8B4A-11819C5448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03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DEEE26-13B2-41C9-BA1A-830BAC385CE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585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E275E-07E3-4045-8B4A-11819C5448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73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0702-9C62-4179-ACB7-30C6D2992B4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5588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E275E-07E3-4045-8B4A-11819C5448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47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DEEE26-13B2-41C9-BA1A-830BAC385CE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241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E275E-07E3-4045-8B4A-11819C5448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74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DEEE26-13B2-41C9-BA1A-830BAC385CE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139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DEEE26-13B2-41C9-BA1A-830BAC385CE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37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DEEE26-13B2-41C9-BA1A-830BAC385CE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259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DEEE26-13B2-41C9-BA1A-830BAC385CE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0388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DEEE26-13B2-41C9-BA1A-830BAC385CE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2512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DEEE26-13B2-41C9-BA1A-830BAC385CE9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3269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DEEE26-13B2-41C9-BA1A-830BAC385CE9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376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DEEE26-13B2-41C9-BA1A-830BAC385CE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856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endParaRPr lang="en-US" sz="110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E275E-07E3-4045-8B4A-11819C5448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E275E-07E3-4045-8B4A-11819C5448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86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E275E-07E3-4045-8B4A-11819C5448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09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E275E-07E3-4045-8B4A-11819C5448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84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E275E-07E3-4045-8B4A-11819C5448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71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E275E-07E3-4045-8B4A-11819C5448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4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4707-83A4-4399-85D4-35DA6BC84FD3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4BEF-A4ED-4C13-9915-10599B734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15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4707-83A4-4399-85D4-35DA6BC84FD3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4BEF-A4ED-4C13-9915-10599B734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784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4707-83A4-4399-85D4-35DA6BC84FD3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4BEF-A4ED-4C13-9915-10599B734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954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278419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630955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677429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915794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72895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975194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553757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1830210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4707-83A4-4399-85D4-35DA6BC84FD3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4BEF-A4ED-4C13-9915-10599B734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32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955829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0312735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7821350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01508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931960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1340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785223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0265217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786721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578031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4707-83A4-4399-85D4-35DA6BC84FD3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4BEF-A4ED-4C13-9915-10599B734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248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824009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6454384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9295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4707-83A4-4399-85D4-35DA6BC84FD3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4BEF-A4ED-4C13-9915-10599B734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7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4707-83A4-4399-85D4-35DA6BC84FD3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4BEF-A4ED-4C13-9915-10599B734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82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4707-83A4-4399-85D4-35DA6BC84FD3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4BEF-A4ED-4C13-9915-10599B734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795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4707-83A4-4399-85D4-35DA6BC84FD3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4BEF-A4ED-4C13-9915-10599B734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60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4707-83A4-4399-85D4-35DA6BC84FD3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4BEF-A4ED-4C13-9915-10599B734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72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4707-83A4-4399-85D4-35DA6BC84FD3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14BEF-A4ED-4C13-9915-10599B73491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9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tiff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24707-83A4-4399-85D4-35DA6BC84FD3}" type="datetimeFigureOut">
              <a:rPr lang="en-GB" smtClean="0"/>
              <a:t>03/11/2022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14BEF-A4ED-4C13-9915-10599B73491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FEF4E1-E842-3E8B-C55F-1EAD881905D1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11610570" y="6269454"/>
            <a:ext cx="257348" cy="25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623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8" r:id="rId12"/>
    <p:sldLayoutId id="2147483699" r:id="rId13"/>
    <p:sldLayoutId id="2147483700" r:id="rId14"/>
    <p:sldLayoutId id="2147483702" r:id="rId15"/>
    <p:sldLayoutId id="2147483707" r:id="rId16"/>
    <p:sldLayoutId id="2147483710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9" r:id="rId31"/>
    <p:sldLayoutId id="2147483735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85BDD-0EC6-0A65-1318-7041486CD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012" y="1041400"/>
            <a:ext cx="10203976" cy="2387600"/>
          </a:xfrm>
        </p:spPr>
        <p:txBody>
          <a:bodyPr/>
          <a:lstStyle/>
          <a:p>
            <a:r>
              <a:rPr lang="en-GB"/>
              <a:t>Project Alexandria in Viva Topics: AKBC in practice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DD6D7B-8275-632B-2D2F-81254E3530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Yordan Zaykov, Microsoft Research</a:t>
            </a:r>
          </a:p>
        </p:txBody>
      </p:sp>
    </p:spTree>
    <p:extLst>
      <p:ext uri="{BB962C8B-B14F-4D97-AF65-F5344CB8AC3E}">
        <p14:creationId xmlns:p14="http://schemas.microsoft.com/office/powerpoint/2010/main" val="297824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FE3625-153F-429F-9005-091603C18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5977"/>
            <a:ext cx="12191980" cy="6846056"/>
          </a:xfrm>
          <a:prstGeom prst="rect">
            <a:avLst/>
          </a:prstGeom>
          <a:noFill/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3A341F1-B4B5-E754-78F7-BF358DCE1614}"/>
              </a:ext>
            </a:extLst>
          </p:cNvPr>
          <p:cNvSpPr/>
          <p:nvPr/>
        </p:nvSpPr>
        <p:spPr bwMode="auto">
          <a:xfrm>
            <a:off x="5131239" y="1298125"/>
            <a:ext cx="587829" cy="587829"/>
          </a:xfrm>
          <a:prstGeom prst="ellipse">
            <a:avLst/>
          </a:prstGeom>
          <a:solidFill>
            <a:srgbClr val="D83B01">
              <a:alpha val="37000"/>
            </a:srgbClr>
          </a:solidFill>
          <a:ln>
            <a:solidFill>
              <a:srgbClr val="D83B0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2611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6CAFD8-5D7A-46F5-B25F-788C4DCA2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5" y="-3266204"/>
            <a:ext cx="11637244" cy="29296601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4D03FD-9C22-4226-91FB-B068E9A30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5" y="1693041"/>
            <a:ext cx="11637244" cy="292966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FE3625-153F-429F-9005-091603C180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39" b="20"/>
          <a:stretch/>
        </p:blipFill>
        <p:spPr>
          <a:xfrm>
            <a:off x="21" y="1400"/>
            <a:ext cx="641424" cy="6875705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1BCA96-AB61-4630-929A-31ED982CE4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-1" b="75324"/>
          <a:stretch/>
        </p:blipFill>
        <p:spPr>
          <a:xfrm>
            <a:off x="548639" y="1401"/>
            <a:ext cx="11643359" cy="169164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E7A161-1A1D-434D-8BC2-E428AB1FA2C9}"/>
              </a:ext>
            </a:extLst>
          </p:cNvPr>
          <p:cNvSpPr/>
          <p:nvPr/>
        </p:nvSpPr>
        <p:spPr bwMode="auto">
          <a:xfrm>
            <a:off x="12024359" y="1665025"/>
            <a:ext cx="182880" cy="5212080"/>
          </a:xfrm>
          <a:prstGeom prst="rect">
            <a:avLst/>
          </a:prstGeom>
          <a:solidFill>
            <a:srgbClr val="F1F1F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2CFE8E-0F73-43CA-B2C3-4EC498E65C18}"/>
              </a:ext>
            </a:extLst>
          </p:cNvPr>
          <p:cNvSpPr/>
          <p:nvPr/>
        </p:nvSpPr>
        <p:spPr bwMode="auto">
          <a:xfrm>
            <a:off x="12024339" y="1665027"/>
            <a:ext cx="182880" cy="457200"/>
          </a:xfrm>
          <a:prstGeom prst="rect">
            <a:avLst/>
          </a:prstGeom>
          <a:solidFill>
            <a:srgbClr val="787878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A8BD63-5A77-43C4-8C19-199076D5853C}"/>
              </a:ext>
            </a:extLst>
          </p:cNvPr>
          <p:cNvSpPr/>
          <p:nvPr/>
        </p:nvSpPr>
        <p:spPr bwMode="auto">
          <a:xfrm>
            <a:off x="12024339" y="3947907"/>
            <a:ext cx="182880" cy="457200"/>
          </a:xfrm>
          <a:prstGeom prst="rect">
            <a:avLst/>
          </a:prstGeom>
          <a:solidFill>
            <a:srgbClr val="787878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29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71897 L 2.29167E-6 -0.00254 " pathEditMode="fixed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0.1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-0.65972 " pathEditMode="fixed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9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5162 L 0 0.310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65972 L 2.29167E-6 -1.95486 " pathEditMode="fixed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90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31088 L 0 0.5317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95486 L 2.29167E-6 -2.4310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28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53171 L 0 0.6849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A195CBF-76C4-4F63-98AC-5ADD166438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SOAR Hover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0C12B55F-0612-4C26-8057-7B525FAC70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8500" y="2686050"/>
            <a:ext cx="355600" cy="177800"/>
          </a:xfrm>
          <a:prstGeom prst="rect">
            <a:avLst/>
          </a:prstGeom>
        </p:spPr>
      </p:pic>
      <p:sp>
        <p:nvSpPr>
          <p:cNvPr id="16" name="Click 1">
            <a:extLst>
              <a:ext uri="{FF2B5EF4-FFF2-40B4-BE49-F238E27FC236}">
                <a16:creationId xmlns:a16="http://schemas.microsoft.com/office/drawing/2014/main" id="{3D95E7B7-E3C7-4216-91D9-5699182A0BF8}"/>
              </a:ext>
            </a:extLst>
          </p:cNvPr>
          <p:cNvSpPr/>
          <p:nvPr/>
        </p:nvSpPr>
        <p:spPr>
          <a:xfrm>
            <a:off x="8329613" y="2666999"/>
            <a:ext cx="338137" cy="176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18" name="Picture 1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838EBF8-6EC4-4FA3-8389-1FE959983B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3279925-A520-4718-B945-7D2A7284362A}"/>
              </a:ext>
            </a:extLst>
          </p:cNvPr>
          <p:cNvSpPr/>
          <p:nvPr/>
        </p:nvSpPr>
        <p:spPr>
          <a:xfrm>
            <a:off x="8289357" y="2548162"/>
            <a:ext cx="413886" cy="413886"/>
          </a:xfrm>
          <a:prstGeom prst="ellipse">
            <a:avLst/>
          </a:pr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4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BA8B6DB-4E70-4FDD-9B8E-3701006AF0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8F45E3D-A5F1-4B79-B382-D4D83F110B25}"/>
              </a:ext>
            </a:extLst>
          </p:cNvPr>
          <p:cNvSpPr/>
          <p:nvPr/>
        </p:nvSpPr>
        <p:spPr bwMode="auto">
          <a:xfrm>
            <a:off x="3077488" y="4915555"/>
            <a:ext cx="587829" cy="587829"/>
          </a:xfrm>
          <a:prstGeom prst="ellipse">
            <a:avLst/>
          </a:prstGeom>
          <a:solidFill>
            <a:srgbClr val="D83B01">
              <a:alpha val="37000"/>
            </a:srgbClr>
          </a:solidFill>
          <a:ln>
            <a:solidFill>
              <a:srgbClr val="D83B0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B0F580A-352D-48A3-91C0-53C45151AE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t="1307" r="48162" b="19477"/>
          <a:stretch/>
        </p:blipFill>
        <p:spPr>
          <a:xfrm>
            <a:off x="3899648" y="594359"/>
            <a:ext cx="2877672" cy="5432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31CA02-8EF9-413C-8C06-B86BA1A946A5}"/>
              </a:ext>
            </a:extLst>
          </p:cNvPr>
          <p:cNvSpPr txBox="1"/>
          <p:nvPr/>
        </p:nvSpPr>
        <p:spPr>
          <a:xfrm>
            <a:off x="3077489" y="5108888"/>
            <a:ext cx="587829" cy="201164"/>
          </a:xfrm>
          <a:prstGeom prst="rect">
            <a:avLst/>
          </a:prstGeom>
          <a:solidFill>
            <a:schemeClr val="bg1">
              <a:lumMod val="50000"/>
              <a:alpha val="34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endParaRPr lang="en-US" sz="2000" err="1"/>
          </a:p>
        </p:txBody>
      </p:sp>
    </p:spTree>
    <p:extLst>
      <p:ext uri="{BB962C8B-B14F-4D97-AF65-F5344CB8AC3E}">
        <p14:creationId xmlns:p14="http://schemas.microsoft.com/office/powerpoint/2010/main" val="2088345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A8B6DB-4E70-4FDD-9B8E-3701006AF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" y="1401"/>
            <a:ext cx="12191978" cy="6855208"/>
          </a:xfrm>
          <a:prstGeom prst="rect">
            <a:avLst/>
          </a:prstGeom>
          <a:noFill/>
        </p:spPr>
      </p:pic>
      <p:sp>
        <p:nvSpPr>
          <p:cNvPr id="4" name="Oval 3" hidden="1">
            <a:extLst>
              <a:ext uri="{FF2B5EF4-FFF2-40B4-BE49-F238E27FC236}">
                <a16:creationId xmlns:a16="http://schemas.microsoft.com/office/drawing/2014/main" id="{77519BF5-1037-4348-9A8F-7E2BEF268E39}"/>
              </a:ext>
            </a:extLst>
          </p:cNvPr>
          <p:cNvSpPr/>
          <p:nvPr/>
        </p:nvSpPr>
        <p:spPr bwMode="auto">
          <a:xfrm>
            <a:off x="8504801" y="2985353"/>
            <a:ext cx="587829" cy="587829"/>
          </a:xfrm>
          <a:prstGeom prst="ellipse">
            <a:avLst/>
          </a:prstGeom>
          <a:solidFill>
            <a:srgbClr val="D83B01">
              <a:alpha val="37000"/>
            </a:srgbClr>
          </a:solidFill>
          <a:ln>
            <a:solidFill>
              <a:srgbClr val="D83B0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20D1639C-96B9-4B8A-84BE-0FEABAB9CE08}"/>
              </a:ext>
            </a:extLst>
          </p:cNvPr>
          <p:cNvSpPr/>
          <p:nvPr/>
        </p:nvSpPr>
        <p:spPr bwMode="auto">
          <a:xfrm>
            <a:off x="7745506" y="2844799"/>
            <a:ext cx="4356847" cy="2824481"/>
          </a:xfrm>
          <a:prstGeom prst="frame">
            <a:avLst>
              <a:gd name="adj1" fmla="val 1344"/>
            </a:avLst>
          </a:prstGeom>
          <a:solidFill>
            <a:srgbClr val="D83B0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048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8F53-2756-45FF-A35F-FA8C6046E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538365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8F53-2756-45FF-A35F-FA8C6046E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7181100-2C21-42F0-A6C2-362F3DFE8BDA}"/>
              </a:ext>
            </a:extLst>
          </p:cNvPr>
          <p:cNvSpPr/>
          <p:nvPr/>
        </p:nvSpPr>
        <p:spPr bwMode="auto">
          <a:xfrm>
            <a:off x="18602" y="3135085"/>
            <a:ext cx="587829" cy="587829"/>
          </a:xfrm>
          <a:prstGeom prst="ellipse">
            <a:avLst/>
          </a:prstGeom>
          <a:solidFill>
            <a:srgbClr val="D83B01">
              <a:alpha val="37000"/>
            </a:srgbClr>
          </a:solidFill>
          <a:ln>
            <a:solidFill>
              <a:srgbClr val="D83B0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08878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8F53-2756-45FF-A35F-FA8C6046E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324306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8F53-2756-45FF-A35F-FA8C6046E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8BB04BB-6B27-4CE0-A290-D98913A373D1}"/>
              </a:ext>
            </a:extLst>
          </p:cNvPr>
          <p:cNvSpPr/>
          <p:nvPr/>
        </p:nvSpPr>
        <p:spPr bwMode="auto">
          <a:xfrm>
            <a:off x="2976566" y="1222294"/>
            <a:ext cx="587829" cy="587829"/>
          </a:xfrm>
          <a:prstGeom prst="ellipse">
            <a:avLst/>
          </a:prstGeom>
          <a:solidFill>
            <a:srgbClr val="D83B01">
              <a:alpha val="37000"/>
            </a:srgbClr>
          </a:solidFill>
          <a:ln>
            <a:solidFill>
              <a:srgbClr val="D83B0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9215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8F53-2756-45FF-A35F-FA8C6046E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052480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23F7-56F4-3E0E-7A73-207EEDB7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E11B2-869A-20C1-844F-0155417F0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400" dirty="0"/>
              <a:t>Alexandria &amp; Viva Topics</a:t>
            </a:r>
          </a:p>
          <a:p>
            <a:r>
              <a:rPr lang="en-GB" sz="3400" dirty="0"/>
              <a:t>ML challenges posed by the product requirements</a:t>
            </a:r>
          </a:p>
          <a:p>
            <a:r>
              <a:rPr lang="en-GB" sz="3400" dirty="0"/>
              <a:t>A framework to tackle these ML challenges</a:t>
            </a:r>
          </a:p>
          <a:p>
            <a:r>
              <a:rPr lang="en-GB" sz="3400" dirty="0"/>
              <a:t>The future </a:t>
            </a:r>
            <a:r>
              <a:rPr lang="en-GB" sz="3400"/>
              <a:t>of Alexandria</a:t>
            </a:r>
            <a:endParaRPr lang="en-GB" sz="3400" dirty="0"/>
          </a:p>
        </p:txBody>
      </p:sp>
    </p:spTree>
    <p:extLst>
      <p:ext uri="{BB962C8B-B14F-4D97-AF65-F5344CB8AC3E}">
        <p14:creationId xmlns:p14="http://schemas.microsoft.com/office/powerpoint/2010/main" val="3362500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8F53-2756-45FF-A35F-FA8C6046E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45D31AE-4617-4DF5-BA15-66C49A402DCA}"/>
              </a:ext>
            </a:extLst>
          </p:cNvPr>
          <p:cNvSpPr/>
          <p:nvPr/>
        </p:nvSpPr>
        <p:spPr bwMode="auto">
          <a:xfrm>
            <a:off x="2719578" y="2256224"/>
            <a:ext cx="587829" cy="587829"/>
          </a:xfrm>
          <a:prstGeom prst="ellipse">
            <a:avLst/>
          </a:prstGeom>
          <a:solidFill>
            <a:srgbClr val="D83B01">
              <a:alpha val="37000"/>
            </a:srgbClr>
          </a:solidFill>
          <a:ln>
            <a:solidFill>
              <a:srgbClr val="D83B0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4966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8F53-2756-45FF-A35F-FA8C6046E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023633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8F53-2756-45FF-A35F-FA8C6046E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5D519DB-D84A-456F-B502-9C157E46D65C}"/>
              </a:ext>
            </a:extLst>
          </p:cNvPr>
          <p:cNvSpPr/>
          <p:nvPr/>
        </p:nvSpPr>
        <p:spPr bwMode="auto">
          <a:xfrm>
            <a:off x="1607954" y="5991517"/>
            <a:ext cx="587829" cy="587829"/>
          </a:xfrm>
          <a:prstGeom prst="ellipse">
            <a:avLst/>
          </a:prstGeom>
          <a:solidFill>
            <a:srgbClr val="D83B01">
              <a:alpha val="37000"/>
            </a:srgbClr>
          </a:solidFill>
          <a:ln>
            <a:solidFill>
              <a:srgbClr val="D83B0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86174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8F53-2756-45FF-A35F-FA8C6046E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135129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8F53-2756-45FF-A35F-FA8C6046E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8554ED8-F042-4510-97E5-96B4493EF032}"/>
              </a:ext>
            </a:extLst>
          </p:cNvPr>
          <p:cNvSpPr/>
          <p:nvPr/>
        </p:nvSpPr>
        <p:spPr bwMode="auto">
          <a:xfrm>
            <a:off x="2040183" y="2286105"/>
            <a:ext cx="587829" cy="587829"/>
          </a:xfrm>
          <a:prstGeom prst="ellipse">
            <a:avLst/>
          </a:prstGeom>
          <a:solidFill>
            <a:srgbClr val="D83B01">
              <a:alpha val="37000"/>
            </a:srgbClr>
          </a:solidFill>
          <a:ln>
            <a:solidFill>
              <a:srgbClr val="D83B0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435866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8F53-2756-45FF-A35F-FA8C6046E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282425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8F53-2756-45FF-A35F-FA8C6046E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60E52E-3082-4EDB-880D-B8638C07BC6E}"/>
              </a:ext>
            </a:extLst>
          </p:cNvPr>
          <p:cNvSpPr/>
          <p:nvPr/>
        </p:nvSpPr>
        <p:spPr bwMode="auto">
          <a:xfrm>
            <a:off x="11499012" y="1724317"/>
            <a:ext cx="587829" cy="587829"/>
          </a:xfrm>
          <a:prstGeom prst="ellipse">
            <a:avLst/>
          </a:prstGeom>
          <a:solidFill>
            <a:srgbClr val="D83B01">
              <a:alpha val="37000"/>
            </a:srgbClr>
          </a:solidFill>
          <a:ln>
            <a:solidFill>
              <a:srgbClr val="D83B0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586957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8F53-2756-45FF-A35F-FA8C6046E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717484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648F53-2756-45FF-A35F-FA8C6046E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4A7CE4F-5CCE-44AC-953E-A1DD6C2F3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3" t="72070" r="4919" b="7712"/>
          <a:stretch/>
        </p:blipFill>
        <p:spPr>
          <a:xfrm>
            <a:off x="1476188" y="4942541"/>
            <a:ext cx="10118165" cy="1386542"/>
          </a:xfrm>
          <a:prstGeom prst="rect">
            <a:avLst/>
          </a:prstGeom>
          <a:noFill/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509C331-866B-483D-9EC1-B32B608F15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2" t="56907" r="42405" b="36383"/>
          <a:stretch/>
        </p:blipFill>
        <p:spPr>
          <a:xfrm>
            <a:off x="4285129" y="3902635"/>
            <a:ext cx="2737224" cy="460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6749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13758-1576-ADCB-7A18-4DFEEC3A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1217"/>
            <a:ext cx="12191999" cy="2275565"/>
          </a:xfrm>
        </p:spPr>
        <p:txBody>
          <a:bodyPr>
            <a:normAutofit/>
          </a:bodyPr>
          <a:lstStyle/>
          <a:p>
            <a:pPr algn="ctr"/>
            <a:r>
              <a:rPr lang="en-GB" sz="4800"/>
              <a:t>ML challenges posed by the </a:t>
            </a:r>
            <a:br>
              <a:rPr lang="en-GB" sz="4800"/>
            </a:br>
            <a:r>
              <a:rPr lang="en-GB" sz="4800"/>
              <a:t>product requirements</a:t>
            </a:r>
          </a:p>
        </p:txBody>
      </p:sp>
    </p:spTree>
    <p:extLst>
      <p:ext uri="{BB962C8B-B14F-4D97-AF65-F5344CB8AC3E}">
        <p14:creationId xmlns:p14="http://schemas.microsoft.com/office/powerpoint/2010/main" val="318960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F899-1721-4C72-89BA-E0C6DEF0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effectLst/>
              </a:rPr>
              <a:t>The aim of Project Alexandria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68515-E585-4951-B657-7914BCB24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509" y="2047473"/>
            <a:ext cx="1010458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>
                <a:effectLst/>
              </a:rPr>
              <a:t>Automatically extract useful business knowledge into a single, consistent knowledge base &amp; create knowledge-powered experiences that help people and businesses </a:t>
            </a:r>
            <a:r>
              <a:rPr lang="en-GB" sz="4400"/>
              <a:t>achieve </a:t>
            </a:r>
            <a:r>
              <a:rPr lang="en-GB" sz="4400">
                <a:effectLst/>
              </a:rPr>
              <a:t>their full potential.</a:t>
            </a:r>
          </a:p>
        </p:txBody>
      </p:sp>
    </p:spTree>
    <p:extLst>
      <p:ext uri="{BB962C8B-B14F-4D97-AF65-F5344CB8AC3E}">
        <p14:creationId xmlns:p14="http://schemas.microsoft.com/office/powerpoint/2010/main" val="241383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15D74-0734-6BBC-8E85-E9FDE1AFE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260" y="365125"/>
            <a:ext cx="10515600" cy="1325563"/>
          </a:xfrm>
        </p:spPr>
        <p:txBody>
          <a:bodyPr/>
          <a:lstStyle/>
          <a:p>
            <a:r>
              <a:rPr lang="en-GB"/>
              <a:t>Product requirements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136A4238-202F-4221-DD1C-AA00C86E4832}"/>
              </a:ext>
            </a:extLst>
          </p:cNvPr>
          <p:cNvSpPr/>
          <p:nvPr/>
        </p:nvSpPr>
        <p:spPr>
          <a:xfrm>
            <a:off x="619058" y="1977012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Work from available enterprise data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9F077DB0-96DE-2437-6C2D-6A5A61626330}"/>
              </a:ext>
            </a:extLst>
          </p:cNvPr>
          <p:cNvSpPr/>
          <p:nvPr/>
        </p:nvSpPr>
        <p:spPr>
          <a:xfrm>
            <a:off x="619058" y="4142939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Build topic pages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42983FA-AD92-C73A-A2F4-DA0B4444D42B}"/>
              </a:ext>
            </a:extLst>
          </p:cNvPr>
          <p:cNvSpPr/>
          <p:nvPr/>
        </p:nvSpPr>
        <p:spPr>
          <a:xfrm>
            <a:off x="2600258" y="3059976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Surface the topics in user experiences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4F1A95A0-EC99-7146-84E3-780B008C1447}"/>
              </a:ext>
            </a:extLst>
          </p:cNvPr>
          <p:cNvSpPr/>
          <p:nvPr/>
        </p:nvSpPr>
        <p:spPr>
          <a:xfrm>
            <a:off x="4581458" y="4142939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Support the evolving KB over time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D4BB056-88D1-ABF9-9B6A-D70F81EA06F4}"/>
              </a:ext>
            </a:extLst>
          </p:cNvPr>
          <p:cNvSpPr/>
          <p:nvPr/>
        </p:nvSpPr>
        <p:spPr>
          <a:xfrm>
            <a:off x="4581458" y="1991393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Preserve user privacy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21313F8A-3189-44F7-94ED-3ED61A9C16CE}"/>
              </a:ext>
            </a:extLst>
          </p:cNvPr>
          <p:cNvSpPr/>
          <p:nvPr/>
        </p:nvSpPr>
        <p:spPr>
          <a:xfrm>
            <a:off x="6562658" y="3059976"/>
            <a:ext cx="2286000" cy="1980000"/>
          </a:xfrm>
          <a:prstGeom prst="hexagon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/>
                </a:solidFill>
              </a:rPr>
              <a:t>Support multiple languages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143ED6D6-5D9E-7188-1713-81FAE6009EAE}"/>
              </a:ext>
            </a:extLst>
          </p:cNvPr>
          <p:cNvSpPr/>
          <p:nvPr/>
        </p:nvSpPr>
        <p:spPr>
          <a:xfrm>
            <a:off x="6562658" y="894049"/>
            <a:ext cx="2286000" cy="1980000"/>
          </a:xfrm>
          <a:prstGeom prst="hexagon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/>
                </a:solidFill>
              </a:rPr>
              <a:t>Scale to billions of documents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697A3CE6-3EFA-3BDE-34AD-5BE1037D8C07}"/>
              </a:ext>
            </a:extLst>
          </p:cNvPr>
          <p:cNvSpPr/>
          <p:nvPr/>
        </p:nvSpPr>
        <p:spPr>
          <a:xfrm>
            <a:off x="8543858" y="4142939"/>
            <a:ext cx="2286000" cy="1980000"/>
          </a:xfrm>
          <a:prstGeom prst="hexagon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/>
                </a:solidFill>
              </a:rPr>
              <a:t>Generalize across tenants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1D631004-5832-6693-A607-355637D6C5F2}"/>
              </a:ext>
            </a:extLst>
          </p:cNvPr>
          <p:cNvSpPr/>
          <p:nvPr/>
        </p:nvSpPr>
        <p:spPr>
          <a:xfrm>
            <a:off x="6562658" y="5225903"/>
            <a:ext cx="2286000" cy="1980000"/>
          </a:xfrm>
          <a:prstGeom prst="hexagon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36000" rIns="36000" rtlCol="0" anchor="ctr"/>
          <a:lstStyle/>
          <a:p>
            <a:pPr algn="ctr"/>
            <a:r>
              <a:rPr lang="en-GB" sz="2000">
                <a:solidFill>
                  <a:schemeClr val="tx2"/>
                </a:solidFill>
              </a:rPr>
              <a:t>. . .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E0A88F08-F6DE-8B97-549D-E79BC3408862}"/>
              </a:ext>
            </a:extLst>
          </p:cNvPr>
          <p:cNvSpPr/>
          <p:nvPr/>
        </p:nvSpPr>
        <p:spPr>
          <a:xfrm>
            <a:off x="8543858" y="-188915"/>
            <a:ext cx="2286000" cy="1980000"/>
          </a:xfrm>
          <a:prstGeom prst="hexagon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36000" rIns="36000" rtlCol="0" anchor="ctr"/>
          <a:lstStyle/>
          <a:p>
            <a:pPr algn="ctr"/>
            <a:r>
              <a:rPr lang="en-GB" sz="2000">
                <a:solidFill>
                  <a:schemeClr val="tx2"/>
                </a:solidFill>
              </a:rPr>
              <a:t>. . .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3BF34D32-82BC-D285-D996-082B7556BAC0}"/>
              </a:ext>
            </a:extLst>
          </p:cNvPr>
          <p:cNvSpPr/>
          <p:nvPr/>
        </p:nvSpPr>
        <p:spPr>
          <a:xfrm>
            <a:off x="8543858" y="1977012"/>
            <a:ext cx="2286000" cy="1980000"/>
          </a:xfrm>
          <a:prstGeom prst="hexagon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36000" rIns="36000" rtlCol="0" anchor="ctr"/>
          <a:lstStyle/>
          <a:p>
            <a:pPr algn="ctr"/>
            <a:r>
              <a:rPr lang="en-GB">
                <a:solidFill>
                  <a:schemeClr val="tx2"/>
                </a:solidFill>
              </a:rPr>
              <a:t>Support multiple geographies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B10E6419-F1CE-7C0A-46A0-8C37E661A024}"/>
              </a:ext>
            </a:extLst>
          </p:cNvPr>
          <p:cNvSpPr/>
          <p:nvPr/>
        </p:nvSpPr>
        <p:spPr>
          <a:xfrm>
            <a:off x="10520260" y="894049"/>
            <a:ext cx="2286000" cy="1980000"/>
          </a:xfrm>
          <a:prstGeom prst="hexagon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36000" rIns="36000" rtlCol="0" anchor="ctr"/>
          <a:lstStyle/>
          <a:p>
            <a:pPr algn="ctr"/>
            <a:r>
              <a:rPr lang="en-GB" sz="2000">
                <a:solidFill>
                  <a:schemeClr val="tx2"/>
                </a:solidFill>
              </a:rPr>
              <a:t>. . .</a:t>
            </a: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1D9F705D-70FD-94B9-DCB4-7B9A153B5224}"/>
              </a:ext>
            </a:extLst>
          </p:cNvPr>
          <p:cNvSpPr/>
          <p:nvPr/>
        </p:nvSpPr>
        <p:spPr>
          <a:xfrm>
            <a:off x="10520260" y="3059976"/>
            <a:ext cx="2286000" cy="1980000"/>
          </a:xfrm>
          <a:prstGeom prst="hexagon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36000" rIns="36000" rtlCol="0" anchor="ctr"/>
          <a:lstStyle/>
          <a:p>
            <a:pPr algn="ctr"/>
            <a:r>
              <a:rPr lang="en-GB" sz="2000">
                <a:solidFill>
                  <a:schemeClr val="tx2"/>
                </a:solidFill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419606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5" grpId="0" animBg="1"/>
      <p:bldP spid="18" grpId="0" animBg="1"/>
      <p:bldP spid="19" grpId="0" animBg="1"/>
      <p:bldP spid="3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rrow: Left 20">
            <a:extLst>
              <a:ext uri="{FF2B5EF4-FFF2-40B4-BE49-F238E27FC236}">
                <a16:creationId xmlns:a16="http://schemas.microsoft.com/office/drawing/2014/main" id="{E24C0F68-34F0-80AF-A26F-16692099CF03}"/>
              </a:ext>
            </a:extLst>
          </p:cNvPr>
          <p:cNvSpPr/>
          <p:nvPr/>
        </p:nvSpPr>
        <p:spPr>
          <a:xfrm rot="15045379">
            <a:off x="5520758" y="3651507"/>
            <a:ext cx="1013152" cy="731139"/>
          </a:xfrm>
          <a:prstGeom prst="leftArrow">
            <a:avLst>
              <a:gd name="adj1" fmla="val 60000"/>
              <a:gd name="adj2" fmla="val 5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AD7DB8FF-0945-5723-AEB2-A9DCB71796EB}"/>
              </a:ext>
            </a:extLst>
          </p:cNvPr>
          <p:cNvSpPr/>
          <p:nvPr/>
        </p:nvSpPr>
        <p:spPr>
          <a:xfrm rot="11349687">
            <a:off x="6361828" y="2503778"/>
            <a:ext cx="1074569" cy="731139"/>
          </a:xfrm>
          <a:prstGeom prst="leftArrow">
            <a:avLst>
              <a:gd name="adj1" fmla="val 60000"/>
              <a:gd name="adj2" fmla="val 5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240F3BC4-986D-6761-4E64-5A8E6F2927AB}"/>
              </a:ext>
            </a:extLst>
          </p:cNvPr>
          <p:cNvSpPr/>
          <p:nvPr/>
        </p:nvSpPr>
        <p:spPr>
          <a:xfrm rot="20971777">
            <a:off x="3310405" y="2492385"/>
            <a:ext cx="1074569" cy="731139"/>
          </a:xfrm>
          <a:prstGeom prst="leftArrow">
            <a:avLst>
              <a:gd name="adj1" fmla="val 60000"/>
              <a:gd name="adj2" fmla="val 5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9B59ED22-8BF8-74BA-182F-DF47D8AF355F}"/>
              </a:ext>
            </a:extLst>
          </p:cNvPr>
          <p:cNvSpPr/>
          <p:nvPr/>
        </p:nvSpPr>
        <p:spPr>
          <a:xfrm rot="17386464">
            <a:off x="4154822" y="3649800"/>
            <a:ext cx="1013152" cy="731139"/>
          </a:xfrm>
          <a:prstGeom prst="leftArrow">
            <a:avLst>
              <a:gd name="adj1" fmla="val 60000"/>
              <a:gd name="adj2" fmla="val 5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9604D-749B-A724-6548-76226472F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068"/>
            <a:ext cx="10515600" cy="1325563"/>
          </a:xfrm>
        </p:spPr>
        <p:txBody>
          <a:bodyPr/>
          <a:lstStyle/>
          <a:p>
            <a:r>
              <a:rPr lang="en-GB"/>
              <a:t>From product to ML requirements (1)</a:t>
            </a: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687BFC70-C037-9636-B35B-319A1DFEB1B2}"/>
              </a:ext>
            </a:extLst>
          </p:cNvPr>
          <p:cNvSpPr txBox="1"/>
          <p:nvPr/>
        </p:nvSpPr>
        <p:spPr>
          <a:xfrm>
            <a:off x="2889605" y="4622606"/>
            <a:ext cx="2322920" cy="18354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400" kern="120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0A26049E-80A2-B6F8-DC1C-EDA14A0B35E6}"/>
              </a:ext>
            </a:extLst>
          </p:cNvPr>
          <p:cNvSpPr/>
          <p:nvPr/>
        </p:nvSpPr>
        <p:spPr>
          <a:xfrm>
            <a:off x="4195768" y="1684150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Work from available enterprise data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EBAACA00-12C0-3DDA-CD5B-D372FA642671}"/>
              </a:ext>
            </a:extLst>
          </p:cNvPr>
          <p:cNvSpPr/>
          <p:nvPr/>
        </p:nvSpPr>
        <p:spPr>
          <a:xfrm>
            <a:off x="1247884" y="2533132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 kern="1200" dirty="0"/>
              <a:t>Mine from diverse unstructured sources</a:t>
            </a:r>
            <a:br>
              <a:rPr lang="en-GB" sz="1800" kern="1200" dirty="0"/>
            </a:br>
            <a:br>
              <a:rPr lang="en-GB" sz="400" kern="1200" dirty="0"/>
            </a:br>
            <a:r>
              <a:rPr lang="en-GB" sz="1200" kern="1200" dirty="0"/>
              <a:t>e.g., emails, documents, chats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8135AD05-A6BC-ADFB-DF10-9F4E57B64363}"/>
              </a:ext>
            </a:extLst>
          </p:cNvPr>
          <p:cNvSpPr/>
          <p:nvPr/>
        </p:nvSpPr>
        <p:spPr>
          <a:xfrm>
            <a:off x="2988346" y="4549623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800"/>
              <a:t>Mine from structured sources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kern="1200"/>
              <a:t>e.g., external KBs</a:t>
            </a: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B0AF4274-04E1-AE93-B1DE-D2054B609BAB}"/>
              </a:ext>
            </a:extLst>
          </p:cNvPr>
          <p:cNvSpPr/>
          <p:nvPr/>
        </p:nvSpPr>
        <p:spPr>
          <a:xfrm>
            <a:off x="5523559" y="4549623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/>
              <a:t>Mine from </a:t>
            </a:r>
            <a:r>
              <a:rPr lang="en-GB" kern="1200"/>
              <a:t>metadata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/>
              <a:t>e.g., recipient, author</a:t>
            </a:r>
            <a:endParaRPr lang="en-GB" sz="1200" kern="120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59E08DCE-31BF-B94C-C553-BCF4115E985F}"/>
              </a:ext>
            </a:extLst>
          </p:cNvPr>
          <p:cNvSpPr/>
          <p:nvPr/>
        </p:nvSpPr>
        <p:spPr>
          <a:xfrm>
            <a:off x="7255400" y="2452375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kern="1200"/>
              <a:t>Link through a subset of the topic properties</a:t>
            </a:r>
          </a:p>
        </p:txBody>
      </p:sp>
    </p:spTree>
    <p:extLst>
      <p:ext uri="{BB962C8B-B14F-4D97-AF65-F5344CB8AC3E}">
        <p14:creationId xmlns:p14="http://schemas.microsoft.com/office/powerpoint/2010/main" val="111922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Left 14">
            <a:extLst>
              <a:ext uri="{FF2B5EF4-FFF2-40B4-BE49-F238E27FC236}">
                <a16:creationId xmlns:a16="http://schemas.microsoft.com/office/drawing/2014/main" id="{240F3BC4-986D-6761-4E64-5A8E6F2927AB}"/>
              </a:ext>
            </a:extLst>
          </p:cNvPr>
          <p:cNvSpPr/>
          <p:nvPr/>
        </p:nvSpPr>
        <p:spPr>
          <a:xfrm rot="19399448">
            <a:off x="3718141" y="3115407"/>
            <a:ext cx="1074569" cy="731139"/>
          </a:xfrm>
          <a:prstGeom prst="leftArrow">
            <a:avLst>
              <a:gd name="adj1" fmla="val 60000"/>
              <a:gd name="adj2" fmla="val 5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9B59ED22-8BF8-74BA-182F-DF47D8AF355F}"/>
              </a:ext>
            </a:extLst>
          </p:cNvPr>
          <p:cNvSpPr/>
          <p:nvPr/>
        </p:nvSpPr>
        <p:spPr>
          <a:xfrm rot="12825512">
            <a:off x="5940497" y="3117718"/>
            <a:ext cx="1013152" cy="731139"/>
          </a:xfrm>
          <a:prstGeom prst="leftArrow">
            <a:avLst>
              <a:gd name="adj1" fmla="val 60000"/>
              <a:gd name="adj2" fmla="val 5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9604D-749B-A724-6548-76226472F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068"/>
            <a:ext cx="10515600" cy="1325563"/>
          </a:xfrm>
        </p:spPr>
        <p:txBody>
          <a:bodyPr/>
          <a:lstStyle/>
          <a:p>
            <a:r>
              <a:rPr lang="en-GB" dirty="0"/>
              <a:t>From product to ML requirements (2)</a:t>
            </a: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687BFC70-C037-9636-B35B-319A1DFEB1B2}"/>
              </a:ext>
            </a:extLst>
          </p:cNvPr>
          <p:cNvSpPr txBox="1"/>
          <p:nvPr/>
        </p:nvSpPr>
        <p:spPr>
          <a:xfrm>
            <a:off x="2889605" y="4622606"/>
            <a:ext cx="2322920" cy="1835494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400" kern="120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0A26049E-80A2-B6F8-DC1C-EDA14A0B35E6}"/>
              </a:ext>
            </a:extLst>
          </p:cNvPr>
          <p:cNvSpPr/>
          <p:nvPr/>
        </p:nvSpPr>
        <p:spPr>
          <a:xfrm>
            <a:off x="4195768" y="1684150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Build topic pages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EBAACA00-12C0-3DDA-CD5B-D372FA642671}"/>
              </a:ext>
            </a:extLst>
          </p:cNvPr>
          <p:cNvSpPr/>
          <p:nvPr/>
        </p:nvSpPr>
        <p:spPr>
          <a:xfrm>
            <a:off x="1909768" y="3664149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/>
              <a:t>Topics should be concise and structured</a:t>
            </a:r>
            <a:endParaRPr lang="en-GB" sz="1200" kern="1200" dirty="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8135AD05-A6BC-ADFB-DF10-9F4E57B64363}"/>
              </a:ext>
            </a:extLst>
          </p:cNvPr>
          <p:cNvSpPr/>
          <p:nvPr/>
        </p:nvSpPr>
        <p:spPr>
          <a:xfrm>
            <a:off x="6481768" y="3664149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/>
              <a:t>Topics should be complete but not over-merged</a:t>
            </a:r>
            <a:endParaRPr lang="en-GB" sz="1200" kern="1200" dirty="0"/>
          </a:p>
        </p:txBody>
      </p:sp>
    </p:spTree>
    <p:extLst>
      <p:ext uri="{BB962C8B-B14F-4D97-AF65-F5344CB8AC3E}">
        <p14:creationId xmlns:p14="http://schemas.microsoft.com/office/powerpoint/2010/main" val="30610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rrow: Left 20">
            <a:extLst>
              <a:ext uri="{FF2B5EF4-FFF2-40B4-BE49-F238E27FC236}">
                <a16:creationId xmlns:a16="http://schemas.microsoft.com/office/drawing/2014/main" id="{E24C0F68-34F0-80AF-A26F-16692099CF03}"/>
              </a:ext>
            </a:extLst>
          </p:cNvPr>
          <p:cNvSpPr/>
          <p:nvPr/>
        </p:nvSpPr>
        <p:spPr>
          <a:xfrm rot="12208894">
            <a:off x="5894741" y="3094938"/>
            <a:ext cx="1174056" cy="731139"/>
          </a:xfrm>
          <a:prstGeom prst="leftArrow">
            <a:avLst>
              <a:gd name="adj1" fmla="val 60000"/>
              <a:gd name="adj2" fmla="val 5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240F3BC4-986D-6761-4E64-5A8E6F2927AB}"/>
              </a:ext>
            </a:extLst>
          </p:cNvPr>
          <p:cNvSpPr/>
          <p:nvPr/>
        </p:nvSpPr>
        <p:spPr>
          <a:xfrm rot="19927508">
            <a:off x="3661665" y="3016951"/>
            <a:ext cx="1196488" cy="731139"/>
          </a:xfrm>
          <a:prstGeom prst="leftArrow">
            <a:avLst>
              <a:gd name="adj1" fmla="val 60000"/>
              <a:gd name="adj2" fmla="val 5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9B59ED22-8BF8-74BA-182F-DF47D8AF355F}"/>
              </a:ext>
            </a:extLst>
          </p:cNvPr>
          <p:cNvSpPr/>
          <p:nvPr/>
        </p:nvSpPr>
        <p:spPr>
          <a:xfrm rot="16200000">
            <a:off x="4832192" y="3664138"/>
            <a:ext cx="1013152" cy="731139"/>
          </a:xfrm>
          <a:prstGeom prst="leftArrow">
            <a:avLst>
              <a:gd name="adj1" fmla="val 60000"/>
              <a:gd name="adj2" fmla="val 5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9604D-749B-A724-6548-76226472F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068"/>
            <a:ext cx="10515600" cy="1325563"/>
          </a:xfrm>
        </p:spPr>
        <p:txBody>
          <a:bodyPr/>
          <a:lstStyle/>
          <a:p>
            <a:r>
              <a:rPr lang="en-GB" dirty="0"/>
              <a:t>From product to ML requirements (3)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0A26049E-80A2-B6F8-DC1C-EDA14A0B35E6}"/>
              </a:ext>
            </a:extLst>
          </p:cNvPr>
          <p:cNvSpPr/>
          <p:nvPr/>
        </p:nvSpPr>
        <p:spPr>
          <a:xfrm>
            <a:off x="4195768" y="1684150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Surface the topics in user experiences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EBAACA00-12C0-3DDA-CD5B-D372FA642671}"/>
              </a:ext>
            </a:extLst>
          </p:cNvPr>
          <p:cNvSpPr/>
          <p:nvPr/>
        </p:nvSpPr>
        <p:spPr>
          <a:xfrm>
            <a:off x="1630064" y="3222193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/>
              <a:t>Topics should be </a:t>
            </a:r>
            <a:r>
              <a:rPr lang="en-GB"/>
              <a:t>editabled</a:t>
            </a:r>
            <a:r>
              <a:rPr lang="en-GB" dirty="0"/>
              <a:t> by users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8135AD05-A6BC-ADFB-DF10-9F4E57B64363}"/>
              </a:ext>
            </a:extLst>
          </p:cNvPr>
          <p:cNvSpPr/>
          <p:nvPr/>
        </p:nvSpPr>
        <p:spPr>
          <a:xfrm>
            <a:off x="4195768" y="4614049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/>
              <a:t>Topics shouldn’t be fragmented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dirty="0"/>
              <a:t>e.g., for highlighting</a:t>
            </a:r>
            <a:endParaRPr lang="en-GB" dirty="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B0AF4274-04E1-AE93-B1DE-D2054B609BAB}"/>
              </a:ext>
            </a:extLst>
          </p:cNvPr>
          <p:cNvSpPr/>
          <p:nvPr/>
        </p:nvSpPr>
        <p:spPr>
          <a:xfrm>
            <a:off x="6851654" y="3222193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8000" tIns="36000" rIns="18000" bIns="36000"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/>
              <a:t>Topics should be browsable and discoverable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/>
              <a:t> </a:t>
            </a:r>
            <a:r>
              <a:rPr lang="en-GB" sz="1200" dirty="0"/>
              <a:t>i.e., the KB should be materialized</a:t>
            </a:r>
          </a:p>
        </p:txBody>
      </p:sp>
    </p:spTree>
    <p:extLst>
      <p:ext uri="{BB962C8B-B14F-4D97-AF65-F5344CB8AC3E}">
        <p14:creationId xmlns:p14="http://schemas.microsoft.com/office/powerpoint/2010/main" val="316746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Left 14">
            <a:extLst>
              <a:ext uri="{FF2B5EF4-FFF2-40B4-BE49-F238E27FC236}">
                <a16:creationId xmlns:a16="http://schemas.microsoft.com/office/drawing/2014/main" id="{240F3BC4-986D-6761-4E64-5A8E6F2927AB}"/>
              </a:ext>
            </a:extLst>
          </p:cNvPr>
          <p:cNvSpPr/>
          <p:nvPr/>
        </p:nvSpPr>
        <p:spPr>
          <a:xfrm rot="19399448">
            <a:off x="3718141" y="3115407"/>
            <a:ext cx="1074569" cy="731139"/>
          </a:xfrm>
          <a:prstGeom prst="leftArrow">
            <a:avLst>
              <a:gd name="adj1" fmla="val 60000"/>
              <a:gd name="adj2" fmla="val 5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9B59ED22-8BF8-74BA-182F-DF47D8AF355F}"/>
              </a:ext>
            </a:extLst>
          </p:cNvPr>
          <p:cNvSpPr/>
          <p:nvPr/>
        </p:nvSpPr>
        <p:spPr>
          <a:xfrm rot="12825512">
            <a:off x="5940497" y="3117718"/>
            <a:ext cx="1013152" cy="731139"/>
          </a:xfrm>
          <a:prstGeom prst="leftArrow">
            <a:avLst>
              <a:gd name="adj1" fmla="val 60000"/>
              <a:gd name="adj2" fmla="val 5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9604D-749B-A724-6548-76226472F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068"/>
            <a:ext cx="10515600" cy="1325563"/>
          </a:xfrm>
        </p:spPr>
        <p:txBody>
          <a:bodyPr/>
          <a:lstStyle/>
          <a:p>
            <a:r>
              <a:rPr lang="en-GB" dirty="0"/>
              <a:t>From product to ML requirements (</a:t>
            </a:r>
            <a:r>
              <a:rPr lang="en-GB"/>
              <a:t>4</a:t>
            </a:r>
            <a:r>
              <a:rPr lang="en-GB" dirty="0"/>
              <a:t>)</a:t>
            </a: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687BFC70-C037-9636-B35B-319A1DFEB1B2}"/>
              </a:ext>
            </a:extLst>
          </p:cNvPr>
          <p:cNvSpPr txBox="1"/>
          <p:nvPr/>
        </p:nvSpPr>
        <p:spPr>
          <a:xfrm>
            <a:off x="2889605" y="4622606"/>
            <a:ext cx="2322920" cy="1835494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400" kern="120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0A26049E-80A2-B6F8-DC1C-EDA14A0B35E6}"/>
              </a:ext>
            </a:extLst>
          </p:cNvPr>
          <p:cNvSpPr/>
          <p:nvPr/>
        </p:nvSpPr>
        <p:spPr>
          <a:xfrm>
            <a:off x="4195768" y="1684150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Preserve user privacy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EBAACA00-12C0-3DDA-CD5B-D372FA642671}"/>
              </a:ext>
            </a:extLst>
          </p:cNvPr>
          <p:cNvSpPr/>
          <p:nvPr/>
        </p:nvSpPr>
        <p:spPr>
          <a:xfrm>
            <a:off x="1909768" y="3664149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/>
              <a:t>KB should be constructed automatically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dirty="0"/>
              <a:t>data is eyes-off</a:t>
            </a:r>
            <a:endParaRPr lang="en-GB" sz="1200" kern="1200" dirty="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8135AD05-A6BC-ADFB-DF10-9F4E57B64363}"/>
              </a:ext>
            </a:extLst>
          </p:cNvPr>
          <p:cNvSpPr/>
          <p:nvPr/>
        </p:nvSpPr>
        <p:spPr>
          <a:xfrm>
            <a:off x="6481768" y="3664149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dirty="0"/>
              <a:t>Provenance should be tracked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 dirty="0"/>
              <a:t>permissions are checked </a:t>
            </a:r>
            <a:br>
              <a:rPr lang="en-GB" sz="1200" dirty="0"/>
            </a:br>
            <a:r>
              <a:rPr lang="en-GB" sz="1200" dirty="0"/>
              <a:t>in real time</a:t>
            </a:r>
          </a:p>
        </p:txBody>
      </p:sp>
    </p:spTree>
    <p:extLst>
      <p:ext uri="{BB962C8B-B14F-4D97-AF65-F5344CB8AC3E}">
        <p14:creationId xmlns:p14="http://schemas.microsoft.com/office/powerpoint/2010/main" val="274175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Left 14">
            <a:extLst>
              <a:ext uri="{FF2B5EF4-FFF2-40B4-BE49-F238E27FC236}">
                <a16:creationId xmlns:a16="http://schemas.microsoft.com/office/drawing/2014/main" id="{240F3BC4-986D-6761-4E64-5A8E6F2927AB}"/>
              </a:ext>
            </a:extLst>
          </p:cNvPr>
          <p:cNvSpPr/>
          <p:nvPr/>
        </p:nvSpPr>
        <p:spPr>
          <a:xfrm rot="19399448">
            <a:off x="3718141" y="3115407"/>
            <a:ext cx="1074569" cy="731139"/>
          </a:xfrm>
          <a:prstGeom prst="leftArrow">
            <a:avLst>
              <a:gd name="adj1" fmla="val 60000"/>
              <a:gd name="adj2" fmla="val 5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9B59ED22-8BF8-74BA-182F-DF47D8AF355F}"/>
              </a:ext>
            </a:extLst>
          </p:cNvPr>
          <p:cNvSpPr/>
          <p:nvPr/>
        </p:nvSpPr>
        <p:spPr>
          <a:xfrm rot="12825512">
            <a:off x="5940497" y="3117718"/>
            <a:ext cx="1013152" cy="731139"/>
          </a:xfrm>
          <a:prstGeom prst="leftArrow">
            <a:avLst>
              <a:gd name="adj1" fmla="val 60000"/>
              <a:gd name="adj2" fmla="val 5000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9604D-749B-A724-6548-76226472F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068"/>
            <a:ext cx="10515600" cy="1325563"/>
          </a:xfrm>
        </p:spPr>
        <p:txBody>
          <a:bodyPr/>
          <a:lstStyle/>
          <a:p>
            <a:r>
              <a:rPr lang="en-GB"/>
              <a:t>From product to ML requirements (5)</a:t>
            </a: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687BFC70-C037-9636-B35B-319A1DFEB1B2}"/>
              </a:ext>
            </a:extLst>
          </p:cNvPr>
          <p:cNvSpPr txBox="1"/>
          <p:nvPr/>
        </p:nvSpPr>
        <p:spPr>
          <a:xfrm>
            <a:off x="2889605" y="4622606"/>
            <a:ext cx="2322920" cy="1835494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400" kern="120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0A26049E-80A2-B6F8-DC1C-EDA14A0B35E6}"/>
              </a:ext>
            </a:extLst>
          </p:cNvPr>
          <p:cNvSpPr/>
          <p:nvPr/>
        </p:nvSpPr>
        <p:spPr>
          <a:xfrm>
            <a:off x="4195768" y="1684150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Support the evolving KB over time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EBAACA00-12C0-3DDA-CD5B-D372FA642671}"/>
              </a:ext>
            </a:extLst>
          </p:cNvPr>
          <p:cNvSpPr/>
          <p:nvPr/>
        </p:nvSpPr>
        <p:spPr>
          <a:xfrm>
            <a:off x="1909768" y="3664149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/>
              <a:t>Provide consistent topic referencing over time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/>
              <a:t>e.g., hashtags and page links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8135AD05-A6BC-ADFB-DF10-9F4E57B64363}"/>
              </a:ext>
            </a:extLst>
          </p:cNvPr>
          <p:cNvSpPr/>
          <p:nvPr/>
        </p:nvSpPr>
        <p:spPr>
          <a:xfrm>
            <a:off x="6481768" y="3664149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/>
              <a:t>Machine learning should be incremental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200"/>
              <a:t>to achieve required latency for KB freshness</a:t>
            </a:r>
          </a:p>
        </p:txBody>
      </p:sp>
    </p:spTree>
    <p:extLst>
      <p:ext uri="{BB962C8B-B14F-4D97-AF65-F5344CB8AC3E}">
        <p14:creationId xmlns:p14="http://schemas.microsoft.com/office/powerpoint/2010/main" val="124401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15D74-0734-6BBC-8E85-E9FDE1AFE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ML requirements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136A4238-202F-4221-DD1C-AA00C86E4832}"/>
              </a:ext>
            </a:extLst>
          </p:cNvPr>
          <p:cNvSpPr/>
          <p:nvPr/>
        </p:nvSpPr>
        <p:spPr>
          <a:xfrm>
            <a:off x="689096" y="1958906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Support structured and unstructured inputs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9F077DB0-96DE-2437-6C2D-6A5A61626330}"/>
              </a:ext>
            </a:extLst>
          </p:cNvPr>
          <p:cNvSpPr/>
          <p:nvPr/>
        </p:nvSpPr>
        <p:spPr>
          <a:xfrm>
            <a:off x="4637173" y="4139214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Support human in the loop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42983FA-AD92-C73A-A2F4-DA0B4444D42B}"/>
              </a:ext>
            </a:extLst>
          </p:cNvPr>
          <p:cNvSpPr/>
          <p:nvPr/>
        </p:nvSpPr>
        <p:spPr>
          <a:xfrm>
            <a:off x="2670296" y="3041870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Support missing values in entity linking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4F1A95A0-EC99-7146-84E3-780B008C1447}"/>
              </a:ext>
            </a:extLst>
          </p:cNvPr>
          <p:cNvSpPr/>
          <p:nvPr/>
        </p:nvSpPr>
        <p:spPr>
          <a:xfrm>
            <a:off x="689096" y="4124833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Prevent both over- and under-merging  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BD4BB056-88D1-ABF9-9B6A-D70F81EA06F4}"/>
              </a:ext>
            </a:extLst>
          </p:cNvPr>
          <p:cNvSpPr/>
          <p:nvPr/>
        </p:nvSpPr>
        <p:spPr>
          <a:xfrm>
            <a:off x="4651496" y="1973287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Support merging of entity fragments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21313F8A-3189-44F7-94ED-3ED61A9C16CE}"/>
              </a:ext>
            </a:extLst>
          </p:cNvPr>
          <p:cNvSpPr/>
          <p:nvPr/>
        </p:nvSpPr>
        <p:spPr>
          <a:xfrm>
            <a:off x="6632696" y="3041870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Track provenance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143ED6D6-5D9E-7188-1713-81FAE6009EAE}"/>
              </a:ext>
            </a:extLst>
          </p:cNvPr>
          <p:cNvSpPr/>
          <p:nvPr/>
        </p:nvSpPr>
        <p:spPr>
          <a:xfrm>
            <a:off x="6632696" y="875943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/>
              <a:t>Support incremental learning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697A3CE6-3EFA-3BDE-34AD-5BE1037D8C07}"/>
              </a:ext>
            </a:extLst>
          </p:cNvPr>
          <p:cNvSpPr/>
          <p:nvPr/>
        </p:nvSpPr>
        <p:spPr>
          <a:xfrm>
            <a:off x="8613896" y="4124833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2">
                    <a:lumMod val="25000"/>
                  </a:schemeClr>
                </a:solidFill>
              </a:rPr>
              <a:t>Construct the KB completely automatically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1D631004-5832-6693-A607-355637D6C5F2}"/>
              </a:ext>
            </a:extLst>
          </p:cNvPr>
          <p:cNvSpPr/>
          <p:nvPr/>
        </p:nvSpPr>
        <p:spPr>
          <a:xfrm>
            <a:off x="6632696" y="5207797"/>
            <a:ext cx="2286000" cy="1980000"/>
          </a:xfrm>
          <a:prstGeom prst="hexagon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36000" rIns="36000" rtlCol="0" anchor="ctr"/>
          <a:lstStyle/>
          <a:p>
            <a:pPr algn="ctr"/>
            <a:r>
              <a:rPr lang="en-GB" sz="2000">
                <a:solidFill>
                  <a:schemeClr val="tx2"/>
                </a:solidFill>
              </a:rPr>
              <a:t>. . .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E0A88F08-F6DE-8B97-549D-E79BC3408862}"/>
              </a:ext>
            </a:extLst>
          </p:cNvPr>
          <p:cNvSpPr/>
          <p:nvPr/>
        </p:nvSpPr>
        <p:spPr>
          <a:xfrm>
            <a:off x="8613896" y="-207021"/>
            <a:ext cx="2286000" cy="1980000"/>
          </a:xfrm>
          <a:prstGeom prst="hexagon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36000" rIns="36000" rtlCol="0" anchor="ctr"/>
          <a:lstStyle/>
          <a:p>
            <a:pPr algn="ctr"/>
            <a:r>
              <a:rPr lang="en-GB" sz="2000">
                <a:solidFill>
                  <a:schemeClr val="tx2"/>
                </a:solidFill>
              </a:rPr>
              <a:t>. . .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3BF34D32-82BC-D285-D996-082B7556BAC0}"/>
              </a:ext>
            </a:extLst>
          </p:cNvPr>
          <p:cNvSpPr/>
          <p:nvPr/>
        </p:nvSpPr>
        <p:spPr>
          <a:xfrm>
            <a:off x="8613896" y="1958906"/>
            <a:ext cx="2286000" cy="1980000"/>
          </a:xfrm>
          <a:prstGeom prst="hexagon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n-GB">
                <a:solidFill>
                  <a:schemeClr val="bg2">
                    <a:lumMod val="25000"/>
                  </a:schemeClr>
                </a:solidFill>
              </a:rPr>
              <a:t>Maintain stable entity identifiers over time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8CFD12B1-B238-8117-03FA-133C5DC8627C}"/>
              </a:ext>
            </a:extLst>
          </p:cNvPr>
          <p:cNvSpPr/>
          <p:nvPr/>
        </p:nvSpPr>
        <p:spPr>
          <a:xfrm>
            <a:off x="10590298" y="3041870"/>
            <a:ext cx="2286000" cy="1980000"/>
          </a:xfrm>
          <a:prstGeom prst="hexagon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36000" rIns="36000" rtlCol="0" anchor="ctr"/>
          <a:lstStyle/>
          <a:p>
            <a:pPr algn="ctr"/>
            <a:r>
              <a:rPr lang="en-GB" sz="2000">
                <a:solidFill>
                  <a:schemeClr val="tx2"/>
                </a:solidFill>
              </a:rPr>
              <a:t>. . .</a:t>
            </a: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495D01C2-D256-D808-E2BF-A5FA74766675}"/>
              </a:ext>
            </a:extLst>
          </p:cNvPr>
          <p:cNvSpPr/>
          <p:nvPr/>
        </p:nvSpPr>
        <p:spPr>
          <a:xfrm>
            <a:off x="10590298" y="875943"/>
            <a:ext cx="2286000" cy="1980000"/>
          </a:xfrm>
          <a:prstGeom prst="hexagon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36000" rIns="36000" rtlCol="0" anchor="ctr"/>
          <a:lstStyle/>
          <a:p>
            <a:pPr algn="ctr"/>
            <a:r>
              <a:rPr lang="en-GB" sz="2000">
                <a:solidFill>
                  <a:schemeClr val="tx2"/>
                </a:solidFill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4082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5" grpId="0" animBg="1"/>
      <p:bldP spid="18" grpId="0" animBg="1"/>
      <p:bldP spid="19" grpId="0" animBg="1"/>
      <p:bldP spid="3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13758-1576-ADCB-7A18-4DFEEC3A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1217"/>
            <a:ext cx="12191999" cy="2275565"/>
          </a:xfrm>
        </p:spPr>
        <p:txBody>
          <a:bodyPr>
            <a:normAutofit/>
          </a:bodyPr>
          <a:lstStyle/>
          <a:p>
            <a:pPr algn="ctr"/>
            <a:r>
              <a:rPr lang="en-GB" sz="4800"/>
              <a:t>A framework to tackle </a:t>
            </a:r>
            <a:br>
              <a:rPr lang="en-GB" sz="4800"/>
            </a:br>
            <a:r>
              <a:rPr lang="en-GB" sz="4800"/>
              <a:t>all these requirements</a:t>
            </a:r>
          </a:p>
        </p:txBody>
      </p:sp>
    </p:spTree>
    <p:extLst>
      <p:ext uri="{BB962C8B-B14F-4D97-AF65-F5344CB8AC3E}">
        <p14:creationId xmlns:p14="http://schemas.microsoft.com/office/powerpoint/2010/main" val="420090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6C23E-8F02-19C2-E99A-8E3F99BF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442"/>
            <a:ext cx="10515600" cy="1325563"/>
          </a:xfrm>
        </p:spPr>
        <p:txBody>
          <a:bodyPr/>
          <a:lstStyle/>
          <a:p>
            <a:r>
              <a:rPr lang="en-GB" dirty="0"/>
              <a:t>Object-oriented view of the KB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F888D5-57CC-F312-6E50-41A67B618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9567" y="2081253"/>
            <a:ext cx="6243548" cy="4585668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</a:t>
            </a:r>
            <a:r>
              <a:rPr lang="en-GB" sz="2800" kern="0" dirty="0">
                <a:solidFill>
                  <a:schemeClr val="accent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class</a:t>
            </a: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2800" kern="0" dirty="0">
                <a:solidFill>
                  <a:schemeClr val="accent6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Event</a:t>
            </a:r>
            <a:endParaRPr lang="en-GB" sz="3600" kern="1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</a:t>
            </a:r>
            <a:r>
              <a:rPr lang="en-GB" sz="2800" kern="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{</a:t>
            </a:r>
            <a:endParaRPr lang="en-GB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    </a:t>
            </a:r>
            <a:r>
              <a:rPr lang="en-GB" sz="2800" kern="0" dirty="0">
                <a:solidFill>
                  <a:schemeClr val="accent6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Set&lt;</a:t>
            </a:r>
            <a:r>
              <a:rPr lang="en-GB" sz="2800" kern="0" dirty="0">
                <a:solidFill>
                  <a:srgbClr val="00B05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Name</a:t>
            </a:r>
            <a:r>
              <a:rPr lang="en-GB" sz="2800" kern="0" dirty="0">
                <a:solidFill>
                  <a:schemeClr val="accent6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&gt;    </a:t>
            </a:r>
            <a:r>
              <a:rPr lang="en-GB" sz="2800" kern="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Names</a:t>
            </a:r>
            <a:b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</a:b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    </a:t>
            </a:r>
            <a:r>
              <a:rPr lang="en-GB" sz="2700" kern="0" dirty="0">
                <a:solidFill>
                  <a:schemeClr val="accent6"/>
                </a:solidFill>
                <a:latin typeface="Consolas" panose="020B0609020204030204" pitchFamily="49" charset="0"/>
              </a:rPr>
              <a:t>Text</a:t>
            </a: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     </a:t>
            </a:r>
            <a:r>
              <a:rPr lang="en-GB" sz="2800" kern="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Description</a:t>
            </a:r>
            <a:endParaRPr lang="en-GB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    </a:t>
            </a:r>
            <a:r>
              <a:rPr lang="en-GB" sz="2800" kern="0" dirty="0" err="1">
                <a:solidFill>
                  <a:schemeClr val="accent6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DateTime</a:t>
            </a: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 </a:t>
            </a:r>
            <a:r>
              <a:rPr lang="en-GB" sz="2800" kern="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Start</a:t>
            </a: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endParaRPr lang="en-GB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    </a:t>
            </a:r>
            <a:r>
              <a:rPr lang="en-GB" sz="2800" kern="0" dirty="0" err="1">
                <a:solidFill>
                  <a:schemeClr val="accent6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DateTime</a:t>
            </a: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 </a:t>
            </a:r>
            <a:r>
              <a:rPr lang="en-GB" sz="2800" kern="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End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800" kern="0" dirty="0">
                <a:solidFill>
                  <a:schemeClr val="accent6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    Address</a:t>
            </a: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  </a:t>
            </a:r>
            <a:r>
              <a:rPr lang="en-GB" sz="2800" kern="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Location</a:t>
            </a:r>
            <a:endParaRPr lang="en-GB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    </a:t>
            </a:r>
            <a:r>
              <a:rPr lang="en-GB" sz="2700" kern="0" dirty="0">
                <a:solidFill>
                  <a:schemeClr val="accent6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...</a:t>
            </a:r>
            <a:r>
              <a:rPr lang="en-GB" sz="2800" kern="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      ...</a:t>
            </a:r>
            <a:endParaRPr lang="en-GB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</a:t>
            </a:r>
            <a:r>
              <a:rPr lang="en-GB" sz="2800" kern="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}</a:t>
            </a:r>
            <a:endParaRPr lang="en-GB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 </a:t>
            </a:r>
            <a:endParaRPr lang="en-GB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</a:t>
            </a:r>
            <a:r>
              <a:rPr lang="en-GB" sz="2800" kern="0" dirty="0">
                <a:solidFill>
                  <a:schemeClr val="accent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var</a:t>
            </a: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2800" kern="0" dirty="0">
                <a:solidFill>
                  <a:srgbClr val="9DDDFF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akbc2022</a:t>
            </a: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2800" kern="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=</a:t>
            </a: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2800" kern="0" dirty="0">
                <a:solidFill>
                  <a:schemeClr val="accent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new</a:t>
            </a: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2800" kern="0" dirty="0">
                <a:solidFill>
                  <a:schemeClr val="accent6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Event</a:t>
            </a:r>
            <a:endParaRPr lang="en-GB" sz="3600" kern="1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</a:t>
            </a:r>
            <a:r>
              <a:rPr lang="en-GB" sz="2800" kern="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{</a:t>
            </a:r>
            <a:endParaRPr lang="en-GB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    </a:t>
            </a:r>
            <a:r>
              <a:rPr lang="en-GB" sz="2800" kern="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Names =</a:t>
            </a:r>
            <a:r>
              <a:rPr lang="en-GB" sz="2800" kern="0" dirty="0">
                <a:solidFill>
                  <a:schemeClr val="tx2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2800" kern="0" dirty="0">
                <a:solidFill>
                  <a:schemeClr val="accent2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”AKBC 2022”</a:t>
            </a:r>
            <a:r>
              <a:rPr lang="en-GB" sz="2700" kern="0" dirty="0">
                <a:solidFill>
                  <a:schemeClr val="tx2"/>
                </a:solidFill>
                <a:latin typeface="Consolas" panose="020B0609020204030204" pitchFamily="49" charset="0"/>
                <a:ea typeface="Calibri" panose="020F0502020204030204" pitchFamily="34" charset="0"/>
              </a:rPr>
              <a:t>,</a:t>
            </a:r>
            <a:r>
              <a:rPr lang="en-GB" sz="2800" kern="0" dirty="0">
                <a:solidFill>
                  <a:schemeClr val="accent2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“Automated Knowledge…”</a:t>
            </a:r>
            <a:r>
              <a:rPr lang="en-GB" sz="2700" kern="0" dirty="0">
                <a:solidFill>
                  <a:schemeClr val="tx2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, </a:t>
            </a:r>
            <a:r>
              <a:rPr lang="en-GB" sz="2700" kern="0" dirty="0">
                <a:solidFill>
                  <a:schemeClr val="tx2"/>
                </a:solidFill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…</a:t>
            </a:r>
            <a:endParaRPr lang="en-GB" sz="2700" kern="0" dirty="0">
              <a:solidFill>
                <a:schemeClr val="tx2"/>
              </a:solidFill>
              <a:latin typeface="Consolas" panose="020B0609020204030204" pitchFamily="49" charset="0"/>
              <a:ea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    </a:t>
            </a:r>
            <a:r>
              <a:rPr lang="en-GB" sz="2800" kern="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Start =</a:t>
            </a: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en-GB" sz="2800" kern="0" dirty="0">
                <a:solidFill>
                  <a:schemeClr val="accent2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3 Nov 2022, 9am</a:t>
            </a:r>
            <a:endParaRPr lang="en-GB" sz="3600" kern="100" dirty="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    </a:t>
            </a:r>
            <a:r>
              <a:rPr lang="en-GB" sz="2800" kern="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...</a:t>
            </a:r>
            <a:endParaRPr lang="en-GB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800" kern="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   </a:t>
            </a:r>
            <a:r>
              <a:rPr lang="en-GB" sz="2800" kern="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}</a:t>
            </a:r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520CEF-DC5C-1194-0F6E-E7EC8E6A79D7}"/>
              </a:ext>
            </a:extLst>
          </p:cNvPr>
          <p:cNvSpPr/>
          <p:nvPr/>
        </p:nvSpPr>
        <p:spPr>
          <a:xfrm>
            <a:off x="3647774" y="2466091"/>
            <a:ext cx="1327259" cy="1592286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9E1F63ED-2DDF-5B0B-082D-AACBD7E922B4}"/>
              </a:ext>
            </a:extLst>
          </p:cNvPr>
          <p:cNvCxnSpPr>
            <a:cxnSpLocks/>
            <a:stCxn id="9" idx="0"/>
            <a:endCxn id="7" idx="1"/>
          </p:cNvCxnSpPr>
          <p:nvPr/>
        </p:nvCxnSpPr>
        <p:spPr>
          <a:xfrm rot="5400000" flipH="1" flipV="1">
            <a:off x="2949391" y="2853803"/>
            <a:ext cx="289951" cy="1106815"/>
          </a:xfrm>
          <a:prstGeom prst="curvedConnector2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50116DF-A18F-CAE4-92D0-1D81EE7F56A8}"/>
              </a:ext>
            </a:extLst>
          </p:cNvPr>
          <p:cNvSpPr txBox="1"/>
          <p:nvPr/>
        </p:nvSpPr>
        <p:spPr>
          <a:xfrm>
            <a:off x="1849840" y="3552185"/>
            <a:ext cx="1382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u="sng">
                <a:solidFill>
                  <a:schemeClr val="accent3"/>
                </a:solidFill>
              </a:rPr>
              <a:t>Probabilistic</a:t>
            </a:r>
          </a:p>
          <a:p>
            <a:pPr algn="ctr"/>
            <a:r>
              <a:rPr lang="en-GB">
                <a:solidFill>
                  <a:schemeClr val="accent3"/>
                </a:solidFill>
              </a:rPr>
              <a:t>property </a:t>
            </a:r>
          </a:p>
          <a:p>
            <a:pPr algn="ctr"/>
            <a:r>
              <a:rPr lang="en-GB">
                <a:solidFill>
                  <a:schemeClr val="accent3"/>
                </a:solidFill>
              </a:rPr>
              <a:t>types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CFDCCA-1CB2-8FB4-2F52-94CEABEE6E80}"/>
              </a:ext>
            </a:extLst>
          </p:cNvPr>
          <p:cNvSpPr/>
          <p:nvPr/>
        </p:nvSpPr>
        <p:spPr>
          <a:xfrm>
            <a:off x="5096946" y="2466090"/>
            <a:ext cx="1327259" cy="1592287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445B6768-7DB2-C97D-6AEA-4B08865127B8}"/>
              </a:ext>
            </a:extLst>
          </p:cNvPr>
          <p:cNvCxnSpPr>
            <a:cxnSpLocks/>
            <a:stCxn id="12" idx="0"/>
            <a:endCxn id="10" idx="3"/>
          </p:cNvCxnSpPr>
          <p:nvPr/>
        </p:nvCxnSpPr>
        <p:spPr>
          <a:xfrm rot="16200000" flipV="1">
            <a:off x="6720908" y="2965531"/>
            <a:ext cx="455538" cy="1048943"/>
          </a:xfrm>
          <a:prstGeom prst="curvedConnector2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47B80DC-D1A8-D263-061C-745773FED32F}"/>
              </a:ext>
            </a:extLst>
          </p:cNvPr>
          <p:cNvSpPr txBox="1"/>
          <p:nvPr/>
        </p:nvSpPr>
        <p:spPr>
          <a:xfrm>
            <a:off x="6896163" y="3717772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3"/>
                </a:solidFill>
              </a:rPr>
              <a:t>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527BBFB-34C5-F6ED-381D-C2D95AD85D1B}"/>
              </a:ext>
            </a:extLst>
          </p:cNvPr>
          <p:cNvSpPr/>
          <p:nvPr/>
        </p:nvSpPr>
        <p:spPr>
          <a:xfrm>
            <a:off x="4629732" y="4771354"/>
            <a:ext cx="4212257" cy="678730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DB1AEE-A3C6-CFAC-5582-B1C0498870A6}"/>
              </a:ext>
            </a:extLst>
          </p:cNvPr>
          <p:cNvSpPr txBox="1"/>
          <p:nvPr/>
        </p:nvSpPr>
        <p:spPr>
          <a:xfrm>
            <a:off x="9041682" y="5411182"/>
            <a:ext cx="100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chemeClr val="accent3"/>
                </a:solidFill>
              </a:rPr>
              <a:t>Property</a:t>
            </a:r>
          </a:p>
          <a:p>
            <a:pPr algn="ctr"/>
            <a:r>
              <a:rPr lang="en-GB">
                <a:solidFill>
                  <a:schemeClr val="accent3"/>
                </a:solidFill>
              </a:rPr>
              <a:t>values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68A81CE-7C6B-FC70-AEEB-2C0BC1484AB0}"/>
              </a:ext>
            </a:extLst>
          </p:cNvPr>
          <p:cNvSpPr/>
          <p:nvPr/>
        </p:nvSpPr>
        <p:spPr>
          <a:xfrm>
            <a:off x="3993160" y="2047787"/>
            <a:ext cx="657623" cy="358218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3611A1-9A43-57C3-7E89-51707A246610}"/>
              </a:ext>
            </a:extLst>
          </p:cNvPr>
          <p:cNvSpPr txBox="1"/>
          <p:nvPr/>
        </p:nvSpPr>
        <p:spPr>
          <a:xfrm>
            <a:off x="5342197" y="1485702"/>
            <a:ext cx="780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chemeClr val="accent3"/>
                </a:solidFill>
              </a:rPr>
              <a:t>Entity </a:t>
            </a:r>
          </a:p>
          <a:p>
            <a:pPr algn="ctr"/>
            <a:r>
              <a:rPr lang="en-GB">
                <a:solidFill>
                  <a:schemeClr val="accent3"/>
                </a:solidFill>
              </a:rPr>
              <a:t>type</a:t>
            </a:r>
          </a:p>
        </p:txBody>
      </p: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6D68573A-18BE-5E19-A723-0539F6A5E070}"/>
              </a:ext>
            </a:extLst>
          </p:cNvPr>
          <p:cNvCxnSpPr>
            <a:cxnSpLocks/>
            <a:stCxn id="17" idx="1"/>
            <a:endCxn id="16" idx="0"/>
          </p:cNvCxnSpPr>
          <p:nvPr/>
        </p:nvCxnSpPr>
        <p:spPr>
          <a:xfrm rot="10800000" flipV="1">
            <a:off x="4321973" y="1808867"/>
            <a:ext cx="1020225" cy="238919"/>
          </a:xfrm>
          <a:prstGeom prst="curvedConnector2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FBC0375A-5340-0D7A-6191-3CECDE4F85D9}"/>
              </a:ext>
            </a:extLst>
          </p:cNvPr>
          <p:cNvCxnSpPr>
            <a:cxnSpLocks/>
          </p:cNvCxnSpPr>
          <p:nvPr/>
        </p:nvCxnSpPr>
        <p:spPr>
          <a:xfrm flipV="1">
            <a:off x="2976129" y="4745194"/>
            <a:ext cx="845585" cy="496923"/>
          </a:xfrm>
          <a:prstGeom prst="curvedConnector2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4DA0E31-5EBE-BCFC-7DAC-C9F393B83373}"/>
              </a:ext>
            </a:extLst>
          </p:cNvPr>
          <p:cNvSpPr txBox="1"/>
          <p:nvPr/>
        </p:nvSpPr>
        <p:spPr>
          <a:xfrm>
            <a:off x="2229704" y="5057451"/>
            <a:ext cx="72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chemeClr val="accent3"/>
                </a:solidFill>
              </a:rPr>
              <a:t>Entity</a:t>
            </a:r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538B3D8E-9E5E-C9D3-F268-011CAA7EF962}"/>
              </a:ext>
            </a:extLst>
          </p:cNvPr>
          <p:cNvCxnSpPr>
            <a:cxnSpLocks/>
            <a:stCxn id="15" idx="0"/>
            <a:endCxn id="13" idx="3"/>
          </p:cNvCxnSpPr>
          <p:nvPr/>
        </p:nvCxnSpPr>
        <p:spPr>
          <a:xfrm rot="16200000" flipV="1">
            <a:off x="9041625" y="4911084"/>
            <a:ext cx="300463" cy="699734"/>
          </a:xfrm>
          <a:prstGeom prst="curvedConnector2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E96427AC-600E-2058-9292-086955D84EE6}"/>
              </a:ext>
            </a:extLst>
          </p:cNvPr>
          <p:cNvSpPr/>
          <p:nvPr/>
        </p:nvSpPr>
        <p:spPr>
          <a:xfrm>
            <a:off x="3798703" y="4311188"/>
            <a:ext cx="933553" cy="414780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65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2" grpId="0"/>
      <p:bldP spid="13" grpId="0" animBg="1"/>
      <p:bldP spid="15" grpId="0"/>
      <p:bldP spid="16" grpId="0" animBg="1"/>
      <p:bldP spid="17" grpId="0"/>
      <p:bldP spid="21" grpId="0"/>
      <p:bldP spid="7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C78D1-B4B5-DA3C-EE19-0C6FEB924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Probabilistic property types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C70C09-ED3C-6261-F66C-88EE6EF2567B}"/>
              </a:ext>
            </a:extLst>
          </p:cNvPr>
          <p:cNvSpPr/>
          <p:nvPr/>
        </p:nvSpPr>
        <p:spPr>
          <a:xfrm>
            <a:off x="635254" y="2255448"/>
            <a:ext cx="2790825" cy="152683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/>
              <a:t>Read</a:t>
            </a:r>
          </a:p>
          <a:p>
            <a:pPr algn="ctr"/>
            <a:br>
              <a:rPr lang="en-GB" sz="1050"/>
            </a:br>
            <a:r>
              <a:rPr lang="en-GB" sz="1400"/>
              <a:t>Probabilistic property value</a:t>
            </a:r>
            <a:br>
              <a:rPr lang="en-GB" sz="1400"/>
            </a:br>
            <a:r>
              <a:rPr lang="en-GB" sz="1400"/>
              <a:t>parsing from text to a distribution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58E9BA-835E-DB9F-A2A5-F0A486037532}"/>
              </a:ext>
            </a:extLst>
          </p:cNvPr>
          <p:cNvSpPr/>
          <p:nvPr/>
        </p:nvSpPr>
        <p:spPr>
          <a:xfrm>
            <a:off x="3693856" y="3960467"/>
            <a:ext cx="3261867" cy="152683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1400" b="1"/>
              <a:t>Distribution over strongly typed values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C468D2-1BF0-F092-F6C2-6FFA113168E9}"/>
              </a:ext>
            </a:extLst>
          </p:cNvPr>
          <p:cNvSpPr/>
          <p:nvPr/>
        </p:nvSpPr>
        <p:spPr>
          <a:xfrm>
            <a:off x="3852411" y="4407655"/>
            <a:ext cx="2944753" cy="41199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Inner product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B1CCF6-F9CE-26C3-9610-EC33F1F927DB}"/>
              </a:ext>
            </a:extLst>
          </p:cNvPr>
          <p:cNvSpPr/>
          <p:nvPr/>
        </p:nvSpPr>
        <p:spPr>
          <a:xfrm>
            <a:off x="3852412" y="4947476"/>
            <a:ext cx="2944753" cy="411997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Element-wise product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3CD1AA-C1A7-B5B8-D647-98CC264B8EED}"/>
              </a:ext>
            </a:extLst>
          </p:cNvPr>
          <p:cNvSpPr txBox="1"/>
          <p:nvPr/>
        </p:nvSpPr>
        <p:spPr>
          <a:xfrm>
            <a:off x="7912006" y="854064"/>
            <a:ext cx="41453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4"/>
                </a:solidFill>
              </a:rPr>
              <a:t>Toy example</a:t>
            </a:r>
          </a:p>
          <a:p>
            <a:endParaRPr lang="en-GB" b="1" dirty="0">
              <a:solidFill>
                <a:schemeClr val="accent4"/>
              </a:solidFill>
            </a:endParaRPr>
          </a:p>
          <a:p>
            <a:r>
              <a:rPr lang="en-GB" dirty="0">
                <a:solidFill>
                  <a:schemeClr val="accent4"/>
                </a:solidFill>
              </a:rPr>
              <a:t>A: </a:t>
            </a:r>
            <a:r>
              <a:rPr lang="en-GB" sz="1700" dirty="0">
                <a:solidFill>
                  <a:schemeClr val="accent4"/>
                </a:solidFill>
              </a:rPr>
              <a:t>“The event took place after Monday”</a:t>
            </a:r>
          </a:p>
          <a:p>
            <a:r>
              <a:rPr lang="en-GB" dirty="0">
                <a:solidFill>
                  <a:schemeClr val="accent4"/>
                </a:solidFill>
              </a:rPr>
              <a:t>B: </a:t>
            </a:r>
            <a:r>
              <a:rPr lang="en-GB" sz="1700" dirty="0">
                <a:solidFill>
                  <a:schemeClr val="accent4"/>
                </a:solidFill>
              </a:rPr>
              <a:t>“The event took place before Thursday”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D235A8-3D5A-27D9-7A0F-3B64A2690E43}"/>
              </a:ext>
            </a:extLst>
          </p:cNvPr>
          <p:cNvSpPr/>
          <p:nvPr/>
        </p:nvSpPr>
        <p:spPr>
          <a:xfrm>
            <a:off x="3693856" y="2255447"/>
            <a:ext cx="3261867" cy="152683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/>
              <a:t>Write</a:t>
            </a:r>
          </a:p>
          <a:p>
            <a:pPr algn="ctr"/>
            <a:br>
              <a:rPr lang="en-GB" sz="1050"/>
            </a:br>
            <a:r>
              <a:rPr lang="en-GB" sz="1400"/>
              <a:t>Text generation from the</a:t>
            </a:r>
            <a:br>
              <a:rPr lang="en-GB" sz="1400"/>
            </a:br>
            <a:r>
              <a:rPr lang="en-GB" sz="1400"/>
              <a:t>probability distribution</a:t>
            </a:r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B76E3D9-3889-B2FA-F26F-31BFC41EAD25}"/>
              </a:ext>
            </a:extLst>
          </p:cNvPr>
          <p:cNvSpPr/>
          <p:nvPr/>
        </p:nvSpPr>
        <p:spPr>
          <a:xfrm>
            <a:off x="635254" y="3960467"/>
            <a:ext cx="2790825" cy="152683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/>
              <a:t>Prior</a:t>
            </a:r>
          </a:p>
          <a:p>
            <a:pPr algn="ctr"/>
            <a:r>
              <a:rPr lang="en-GB" sz="1400"/>
              <a:t>Define the prior distribution of the strongly typed values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AEE8AB-D13A-492C-16C4-15E22EF6BF57}"/>
              </a:ext>
            </a:extLst>
          </p:cNvPr>
          <p:cNvCxnSpPr>
            <a:cxnSpLocks/>
          </p:cNvCxnSpPr>
          <p:nvPr/>
        </p:nvCxnSpPr>
        <p:spPr>
          <a:xfrm>
            <a:off x="7272968" y="1139722"/>
            <a:ext cx="0" cy="491374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C6897F-EBEF-2C3D-934E-65E6FCD0AC09}"/>
              </a:ext>
            </a:extLst>
          </p:cNvPr>
          <p:cNvSpPr txBox="1"/>
          <p:nvPr/>
        </p:nvSpPr>
        <p:spPr>
          <a:xfrm>
            <a:off x="7904951" y="2414930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4"/>
                </a:solidFill>
              </a:rPr>
              <a:t>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7">
                <a:extLst>
                  <a:ext uri="{FF2B5EF4-FFF2-40B4-BE49-F238E27FC236}">
                    <a16:creationId xmlns:a16="http://schemas.microsoft.com/office/drawing/2014/main" id="{FAEA4D3A-1B85-D6F2-1EFC-7A032702FB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1938724"/>
                  </p:ext>
                </p:extLst>
              </p:nvPr>
            </p:nvGraphicFramePr>
            <p:xfrm>
              <a:off x="8285183" y="2414930"/>
              <a:ext cx="3197355" cy="350765"/>
            </p:xfrm>
            <a:graphic>
              <a:graphicData uri="http://schemas.openxmlformats.org/drawingml/2006/table">
                <a:tbl>
                  <a:tblPr firstRow="1" bandRow="1">
                    <a:tableStyleId>{C4B1156A-380E-4F78-BDF5-A606A8083BF9}</a:tableStyleId>
                  </a:tblPr>
                  <a:tblGrid>
                    <a:gridCol w="456765">
                      <a:extLst>
                        <a:ext uri="{9D8B030D-6E8A-4147-A177-3AD203B41FA5}">
                          <a16:colId xmlns:a16="http://schemas.microsoft.com/office/drawing/2014/main" val="300605587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82366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28334475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968383835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79320518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3651013001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240783067"/>
                        </a:ext>
                      </a:extLst>
                    </a:gridCol>
                  </a:tblGrid>
                  <a:tr h="2034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>
                              <a:solidFill>
                                <a:schemeClr val="accent4"/>
                              </a:solidFill>
                            </a:rPr>
                            <a:t>0</a:t>
                          </a: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sz="14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sz="14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sz="14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sz="14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sz="14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sz="14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65506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7">
                <a:extLst>
                  <a:ext uri="{FF2B5EF4-FFF2-40B4-BE49-F238E27FC236}">
                    <a16:creationId xmlns:a16="http://schemas.microsoft.com/office/drawing/2014/main" id="{FAEA4D3A-1B85-D6F2-1EFC-7A032702FB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1938724"/>
                  </p:ext>
                </p:extLst>
              </p:nvPr>
            </p:nvGraphicFramePr>
            <p:xfrm>
              <a:off x="8285183" y="2414930"/>
              <a:ext cx="3197355" cy="350765"/>
            </p:xfrm>
            <a:graphic>
              <a:graphicData uri="http://schemas.openxmlformats.org/drawingml/2006/table">
                <a:tbl>
                  <a:tblPr firstRow="1" bandRow="1">
                    <a:tableStyleId>{C4B1156A-380E-4F78-BDF5-A606A8083BF9}</a:tableStyleId>
                  </a:tblPr>
                  <a:tblGrid>
                    <a:gridCol w="456765">
                      <a:extLst>
                        <a:ext uri="{9D8B030D-6E8A-4147-A177-3AD203B41FA5}">
                          <a16:colId xmlns:a16="http://schemas.microsoft.com/office/drawing/2014/main" val="300605587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82366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28334475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968383835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79320518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3651013001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240783067"/>
                        </a:ext>
                      </a:extLst>
                    </a:gridCol>
                  </a:tblGrid>
                  <a:tr h="3507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b="0">
                              <a:solidFill>
                                <a:schemeClr val="accent4"/>
                              </a:solidFill>
                            </a:rPr>
                            <a:t>0</a:t>
                          </a: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2"/>
                          <a:stretch>
                            <a:fillRect l="-101333" t="-115517" r="-502667" b="-1844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2"/>
                          <a:stretch>
                            <a:fillRect l="-201333" t="-115517" r="-402667" b="-1844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2"/>
                          <a:stretch>
                            <a:fillRect l="-301333" t="-115517" r="-302667" b="-1844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2"/>
                          <a:stretch>
                            <a:fillRect l="-401333" t="-115517" r="-202667" b="-1844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2"/>
                          <a:stretch>
                            <a:fillRect l="-501333" t="-115517" r="-102667" b="-1844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2"/>
                          <a:stretch>
                            <a:fillRect l="-601333" t="-115517" r="-2667" b="-1844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65506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859A91F-E29C-D6F1-3384-CB28247E8890}"/>
              </a:ext>
            </a:extLst>
          </p:cNvPr>
          <p:cNvSpPr txBox="1"/>
          <p:nvPr/>
        </p:nvSpPr>
        <p:spPr>
          <a:xfrm>
            <a:off x="7904951" y="2906780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4"/>
                </a:solidFill>
              </a:rPr>
              <a:t>B: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7">
                <a:extLst>
                  <a:ext uri="{FF2B5EF4-FFF2-40B4-BE49-F238E27FC236}">
                    <a16:creationId xmlns:a16="http://schemas.microsoft.com/office/drawing/2014/main" id="{CFCB6975-D5B3-A2E8-42EC-17D0926760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6545627"/>
                  </p:ext>
                </p:extLst>
              </p:nvPr>
            </p:nvGraphicFramePr>
            <p:xfrm>
              <a:off x="8285183" y="2906780"/>
              <a:ext cx="3197355" cy="350765"/>
            </p:xfrm>
            <a:graphic>
              <a:graphicData uri="http://schemas.openxmlformats.org/drawingml/2006/table">
                <a:tbl>
                  <a:tblPr firstRow="1" bandRow="1">
                    <a:tableStyleId>{C4B1156A-380E-4F78-BDF5-A606A8083BF9}</a:tableStyleId>
                  </a:tblPr>
                  <a:tblGrid>
                    <a:gridCol w="456765">
                      <a:extLst>
                        <a:ext uri="{9D8B030D-6E8A-4147-A177-3AD203B41FA5}">
                          <a16:colId xmlns:a16="http://schemas.microsoft.com/office/drawing/2014/main" val="300605587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82366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28334475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968383835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79320518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3651013001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240783067"/>
                        </a:ext>
                      </a:extLst>
                    </a:gridCol>
                  </a:tblGrid>
                  <a:tr h="2034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kumimoji="0" lang="en-GB" sz="14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sz="14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sz="14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>
                              <a:solidFill>
                                <a:schemeClr val="accent4"/>
                              </a:solidFill>
                            </a:rPr>
                            <a:t>0</a:t>
                          </a: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>
                              <a:solidFill>
                                <a:schemeClr val="accent4"/>
                              </a:solidFill>
                            </a:rPr>
                            <a:t>0</a:t>
                          </a: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>
                              <a:solidFill>
                                <a:schemeClr val="accent4"/>
                              </a:solidFill>
                            </a:rPr>
                            <a:t>0</a:t>
                          </a: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>
                              <a:solidFill>
                                <a:schemeClr val="accent4"/>
                              </a:solidFill>
                            </a:rPr>
                            <a:t>0</a:t>
                          </a:r>
                        </a:p>
                      </a:txBody>
                      <a:tcPr marL="36000" marR="36000" marT="36000" marB="3600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65506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7">
                <a:extLst>
                  <a:ext uri="{FF2B5EF4-FFF2-40B4-BE49-F238E27FC236}">
                    <a16:creationId xmlns:a16="http://schemas.microsoft.com/office/drawing/2014/main" id="{CFCB6975-D5B3-A2E8-42EC-17D0926760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6545627"/>
                  </p:ext>
                </p:extLst>
              </p:nvPr>
            </p:nvGraphicFramePr>
            <p:xfrm>
              <a:off x="8285183" y="2906780"/>
              <a:ext cx="3197355" cy="350765"/>
            </p:xfrm>
            <a:graphic>
              <a:graphicData uri="http://schemas.openxmlformats.org/drawingml/2006/table">
                <a:tbl>
                  <a:tblPr firstRow="1" bandRow="1">
                    <a:tableStyleId>{C4B1156A-380E-4F78-BDF5-A606A8083BF9}</a:tableStyleId>
                  </a:tblPr>
                  <a:tblGrid>
                    <a:gridCol w="456765">
                      <a:extLst>
                        <a:ext uri="{9D8B030D-6E8A-4147-A177-3AD203B41FA5}">
                          <a16:colId xmlns:a16="http://schemas.microsoft.com/office/drawing/2014/main" val="300605587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82366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28334475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968383835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79320518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3651013001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240783067"/>
                        </a:ext>
                      </a:extLst>
                    </a:gridCol>
                  </a:tblGrid>
                  <a:tr h="3507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3"/>
                          <a:stretch>
                            <a:fillRect l="-1333" t="-113559" r="-602667" b="-1796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3"/>
                          <a:stretch>
                            <a:fillRect l="-101333" t="-113559" r="-502667" b="-1796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3"/>
                          <a:stretch>
                            <a:fillRect l="-201333" t="-113559" r="-402667" b="-1796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>
                              <a:solidFill>
                                <a:schemeClr val="accent4"/>
                              </a:solidFill>
                            </a:rPr>
                            <a:t>0</a:t>
                          </a: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>
                              <a:solidFill>
                                <a:schemeClr val="accent4"/>
                              </a:solidFill>
                            </a:rPr>
                            <a:t>0</a:t>
                          </a: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>
                              <a:solidFill>
                                <a:schemeClr val="accent4"/>
                              </a:solidFill>
                            </a:rPr>
                            <a:t>0</a:t>
                          </a: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b="0">
                              <a:solidFill>
                                <a:schemeClr val="accent4"/>
                              </a:solidFill>
                            </a:rPr>
                            <a:t>0</a:t>
                          </a:r>
                        </a:p>
                      </a:txBody>
                      <a:tcPr marL="36000" marR="36000" marT="36000" marB="3600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65506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147C9C57-90A0-23FC-75DE-08D57D916BD9}"/>
              </a:ext>
            </a:extLst>
          </p:cNvPr>
          <p:cNvSpPr txBox="1"/>
          <p:nvPr/>
        </p:nvSpPr>
        <p:spPr>
          <a:xfrm>
            <a:off x="7577691" y="3377970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4"/>
                </a:solidFill>
              </a:rPr>
              <a:t>Prior: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31E3A1B0-0978-93D9-ED3D-5678BD56DC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7964721"/>
                  </p:ext>
                </p:extLst>
              </p:nvPr>
            </p:nvGraphicFramePr>
            <p:xfrm>
              <a:off x="8285183" y="3406844"/>
              <a:ext cx="3197355" cy="348606"/>
            </p:xfrm>
            <a:graphic>
              <a:graphicData uri="http://schemas.openxmlformats.org/drawingml/2006/table">
                <a:tbl>
                  <a:tblPr firstRow="1" bandRow="1">
                    <a:tableStyleId>{C4B1156A-380E-4F78-BDF5-A606A8083BF9}</a:tableStyleId>
                  </a:tblPr>
                  <a:tblGrid>
                    <a:gridCol w="456765">
                      <a:extLst>
                        <a:ext uri="{9D8B030D-6E8A-4147-A177-3AD203B41FA5}">
                          <a16:colId xmlns:a16="http://schemas.microsoft.com/office/drawing/2014/main" val="300605587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82366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28334475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968383835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79320518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3651013001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240783067"/>
                        </a:ext>
                      </a:extLst>
                    </a:gridCol>
                  </a:tblGrid>
                  <a:tr h="2034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kumimoji="0" lang="en-GB" sz="1400" b="1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0" lang="en-GB" sz="1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FFC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sz="14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sz="14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sz="14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sz="14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sz="14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sz="14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65506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31E3A1B0-0978-93D9-ED3D-5678BD56DC4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07964721"/>
                  </p:ext>
                </p:extLst>
              </p:nvPr>
            </p:nvGraphicFramePr>
            <p:xfrm>
              <a:off x="8285183" y="3406844"/>
              <a:ext cx="3197355" cy="348606"/>
            </p:xfrm>
            <a:graphic>
              <a:graphicData uri="http://schemas.openxmlformats.org/drawingml/2006/table">
                <a:tbl>
                  <a:tblPr firstRow="1" bandRow="1">
                    <a:tableStyleId>{C4B1156A-380E-4F78-BDF5-A606A8083BF9}</a:tableStyleId>
                  </a:tblPr>
                  <a:tblGrid>
                    <a:gridCol w="456765">
                      <a:extLst>
                        <a:ext uri="{9D8B030D-6E8A-4147-A177-3AD203B41FA5}">
                          <a16:colId xmlns:a16="http://schemas.microsoft.com/office/drawing/2014/main" val="300605587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82366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28334475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968383835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79320518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3651013001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240783067"/>
                        </a:ext>
                      </a:extLst>
                    </a:gridCol>
                  </a:tblGrid>
                  <a:tr h="3486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4"/>
                          <a:stretch>
                            <a:fillRect l="-1333" t="-113559" r="-602667" b="-1796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4"/>
                          <a:stretch>
                            <a:fillRect l="-101333" t="-113559" r="-502667" b="-1796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4"/>
                          <a:stretch>
                            <a:fillRect l="-201333" t="-113559" r="-402667" b="-1796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4"/>
                          <a:stretch>
                            <a:fillRect l="-301333" t="-113559" r="-302667" b="-1796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4"/>
                          <a:stretch>
                            <a:fillRect l="-401333" t="-113559" r="-202667" b="-1796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4"/>
                          <a:stretch>
                            <a:fillRect l="-501333" t="-113559" r="-102667" b="-1796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4"/>
                          <a:stretch>
                            <a:fillRect l="-601333" t="-113559" r="-2667" b="-1796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5655067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D22C3F-97A8-8290-2060-E53D24C2C349}"/>
                  </a:ext>
                </a:extLst>
              </p:cNvPr>
              <p:cNvSpPr txBox="1"/>
              <p:nvPr/>
            </p:nvSpPr>
            <p:spPr>
              <a:xfrm>
                <a:off x="7450958" y="4122217"/>
                <a:ext cx="36423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Inner</m:t>
                    </m:r>
                    <m:r>
                      <a:rPr lang="en-GB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product</m:t>
                    </m:r>
                    <m:r>
                      <a:rPr lang="en-GB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:  </m:t>
                    </m:r>
                    <m:f>
                      <m:fPr>
                        <m:type m:val="skw"/>
                        <m:ctrlP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f>
                      <m:fPr>
                        <m:type m:val="skw"/>
                        <m:ctrlP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type m:val="skw"/>
                        <m:ctrlP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f>
                      <m:fPr>
                        <m:type m:val="skw"/>
                        <m:ctrlP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GB" b="1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D22C3F-97A8-8290-2060-E53D24C2C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0958" y="4122217"/>
                <a:ext cx="3642344" cy="276999"/>
              </a:xfrm>
              <a:prstGeom prst="rect">
                <a:avLst/>
              </a:prstGeom>
              <a:blipFill>
                <a:blip r:embed="rId5"/>
                <a:stretch>
                  <a:fillRect l="-2174" t="-169565" r="-17057" b="-2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F7FDD6CE-BA5F-F194-543D-C0F123A584BC}"/>
              </a:ext>
            </a:extLst>
          </p:cNvPr>
          <p:cNvSpPr txBox="1"/>
          <p:nvPr/>
        </p:nvSpPr>
        <p:spPr>
          <a:xfrm>
            <a:off x="7326021" y="4658082"/>
            <a:ext cx="97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accent4"/>
                </a:solidFill>
              </a:rPr>
              <a:t>Product: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17">
                <a:extLst>
                  <a:ext uri="{FF2B5EF4-FFF2-40B4-BE49-F238E27FC236}">
                    <a16:creationId xmlns:a16="http://schemas.microsoft.com/office/drawing/2014/main" id="{D72D3C98-504C-DD7C-6670-D7CAE7BD4D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5004518"/>
                  </p:ext>
                </p:extLst>
              </p:nvPr>
            </p:nvGraphicFramePr>
            <p:xfrm>
              <a:off x="8285183" y="4686956"/>
              <a:ext cx="3197355" cy="349368"/>
            </p:xfrm>
            <a:graphic>
              <a:graphicData uri="http://schemas.openxmlformats.org/drawingml/2006/table">
                <a:tbl>
                  <a:tblPr firstRow="1" bandRow="1">
                    <a:tableStyleId>{C4B1156A-380E-4F78-BDF5-A606A8083BF9}</a:tableStyleId>
                  </a:tblPr>
                  <a:tblGrid>
                    <a:gridCol w="456765">
                      <a:extLst>
                        <a:ext uri="{9D8B030D-6E8A-4147-A177-3AD203B41FA5}">
                          <a16:colId xmlns:a16="http://schemas.microsoft.com/office/drawing/2014/main" val="300605587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82366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28334475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968383835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79320518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3651013001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240783067"/>
                        </a:ext>
                      </a:extLst>
                    </a:gridCol>
                  </a:tblGrid>
                  <a:tr h="2034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b="0">
                              <a:solidFill>
                                <a:schemeClr val="accent4"/>
                              </a:solidFill>
                            </a:rPr>
                            <a:t>0</a:t>
                          </a: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sz="14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sz="140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sz="14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65506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17">
                <a:extLst>
                  <a:ext uri="{FF2B5EF4-FFF2-40B4-BE49-F238E27FC236}">
                    <a16:creationId xmlns:a16="http://schemas.microsoft.com/office/drawing/2014/main" id="{D72D3C98-504C-DD7C-6670-D7CAE7BD4D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5004518"/>
                  </p:ext>
                </p:extLst>
              </p:nvPr>
            </p:nvGraphicFramePr>
            <p:xfrm>
              <a:off x="8285183" y="4686956"/>
              <a:ext cx="3197355" cy="349368"/>
            </p:xfrm>
            <a:graphic>
              <a:graphicData uri="http://schemas.openxmlformats.org/drawingml/2006/table">
                <a:tbl>
                  <a:tblPr firstRow="1" bandRow="1">
                    <a:tableStyleId>{C4B1156A-380E-4F78-BDF5-A606A8083BF9}</a:tableStyleId>
                  </a:tblPr>
                  <a:tblGrid>
                    <a:gridCol w="456765">
                      <a:extLst>
                        <a:ext uri="{9D8B030D-6E8A-4147-A177-3AD203B41FA5}">
                          <a16:colId xmlns:a16="http://schemas.microsoft.com/office/drawing/2014/main" val="300605587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82366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28334475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968383835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793205183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3651013001"/>
                        </a:ext>
                      </a:extLst>
                    </a:gridCol>
                    <a:gridCol w="456765">
                      <a:extLst>
                        <a:ext uri="{9D8B030D-6E8A-4147-A177-3AD203B41FA5}">
                          <a16:colId xmlns:a16="http://schemas.microsoft.com/office/drawing/2014/main" val="1240783067"/>
                        </a:ext>
                      </a:extLst>
                    </a:gridCol>
                  </a:tblGrid>
                  <a:tr h="34936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b="0">
                              <a:solidFill>
                                <a:schemeClr val="accent4"/>
                              </a:solidFill>
                            </a:rPr>
                            <a:t>0</a:t>
                          </a: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6"/>
                          <a:stretch>
                            <a:fillRect l="-101333" t="-113559" r="-502667" b="-1796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00" marR="36000" marT="36000" marB="36000">
                        <a:blipFill>
                          <a:blip r:embed="rId6"/>
                          <a:stretch>
                            <a:fillRect l="-201333" t="-113559" r="-402667" b="-1796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0" lang="en-GB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0</a:t>
                          </a:r>
                          <a:endParaRPr lang="en-GB" sz="1400" b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marL="36000" marR="36000" marT="36000" marB="36000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65506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AD713B1-48B9-DD03-C482-D848BCFA8D56}"/>
              </a:ext>
            </a:extLst>
          </p:cNvPr>
          <p:cNvSpPr txBox="1"/>
          <p:nvPr/>
        </p:nvSpPr>
        <p:spPr>
          <a:xfrm>
            <a:off x="6018028" y="297357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1966EB-F9E4-8DFC-13D4-C55CCBEE5DB4}"/>
              </a:ext>
            </a:extLst>
          </p:cNvPr>
          <p:cNvSpPr txBox="1"/>
          <p:nvPr/>
        </p:nvSpPr>
        <p:spPr>
          <a:xfrm>
            <a:off x="7928107" y="5434584"/>
            <a:ext cx="3068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* Can work with embeddings, </a:t>
            </a:r>
            <a:br>
              <a:rPr lang="en-GB" b="1" dirty="0">
                <a:solidFill>
                  <a:schemeClr val="accent2"/>
                </a:solidFill>
              </a:rPr>
            </a:br>
            <a:r>
              <a:rPr lang="en-GB" b="1" dirty="0">
                <a:solidFill>
                  <a:schemeClr val="accent2"/>
                </a:solidFill>
              </a:rPr>
              <a:t>   continuous values, etc.</a:t>
            </a:r>
          </a:p>
        </p:txBody>
      </p:sp>
    </p:spTree>
    <p:extLst>
      <p:ext uri="{BB962C8B-B14F-4D97-AF65-F5344CB8AC3E}">
        <p14:creationId xmlns:p14="http://schemas.microsoft.com/office/powerpoint/2010/main" val="35970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/>
      <p:bldP spid="6" grpId="0" animBg="1"/>
      <p:bldP spid="7" grpId="0" animBg="1"/>
      <p:bldP spid="16" grpId="0"/>
      <p:bldP spid="19" grpId="0"/>
      <p:bldP spid="21" grpId="0"/>
      <p:bldP spid="23" grpId="0"/>
      <p:bldP spid="26" grpId="0"/>
      <p:bldP spid="5" grpId="0"/>
      <p:bldP spid="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83815-9505-EB5E-F9C7-4B408F057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Microsoft Viva</a:t>
            </a:r>
            <a:r>
              <a:rPr lang="en-GB"/>
              <a:t>: employee experience platform</a:t>
            </a:r>
          </a:p>
        </p:txBody>
      </p:sp>
      <p:pic>
        <p:nvPicPr>
          <p:cNvPr id="4" name="Picture 3" descr="A person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8019D2F1-C95A-6E3E-BACC-AF7B108E68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8594" y="1704602"/>
            <a:ext cx="2247098" cy="3429000"/>
          </a:xfrm>
          <a:custGeom>
            <a:avLst/>
            <a:gdLst>
              <a:gd name="connsiteX0" fmla="*/ 0 w 2247098"/>
              <a:gd name="connsiteY0" fmla="*/ 0 h 3429000"/>
              <a:gd name="connsiteX1" fmla="*/ 2247098 w 2247098"/>
              <a:gd name="connsiteY1" fmla="*/ 0 h 3429000"/>
              <a:gd name="connsiteX2" fmla="*/ 2247098 w 2247098"/>
              <a:gd name="connsiteY2" fmla="*/ 3429000 h 3429000"/>
              <a:gd name="connsiteX3" fmla="*/ 0 w 224709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098" h="3429000">
                <a:moveTo>
                  <a:pt x="0" y="0"/>
                </a:moveTo>
                <a:lnTo>
                  <a:pt x="2247098" y="0"/>
                </a:lnTo>
                <a:lnTo>
                  <a:pt x="2247098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5" name="Picture 4" descr="A person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57AEB26A-392E-8CBC-23E2-373EAD4181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3631" y="1704602"/>
            <a:ext cx="2247098" cy="3429000"/>
          </a:xfrm>
          <a:custGeom>
            <a:avLst/>
            <a:gdLst>
              <a:gd name="connsiteX0" fmla="*/ 0 w 2247098"/>
              <a:gd name="connsiteY0" fmla="*/ 0 h 3429000"/>
              <a:gd name="connsiteX1" fmla="*/ 2247098 w 2247098"/>
              <a:gd name="connsiteY1" fmla="*/ 0 h 3429000"/>
              <a:gd name="connsiteX2" fmla="*/ 2247098 w 2247098"/>
              <a:gd name="connsiteY2" fmla="*/ 3429000 h 3429000"/>
              <a:gd name="connsiteX3" fmla="*/ 0 w 224709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098" h="3429000">
                <a:moveTo>
                  <a:pt x="0" y="0"/>
                </a:moveTo>
                <a:lnTo>
                  <a:pt x="2247098" y="0"/>
                </a:lnTo>
                <a:lnTo>
                  <a:pt x="2247098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6" name="Picture 5" descr="A picture containing text, table, indoor, person&#10;&#10;Description automatically generated">
            <a:extLst>
              <a:ext uri="{FF2B5EF4-FFF2-40B4-BE49-F238E27FC236}">
                <a16:creationId xmlns:a16="http://schemas.microsoft.com/office/drawing/2014/main" id="{6D6FC217-9C03-25ED-9A4F-870B99A7C1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9640" y="1696016"/>
            <a:ext cx="2247098" cy="3429000"/>
          </a:xfrm>
          <a:custGeom>
            <a:avLst/>
            <a:gdLst>
              <a:gd name="connsiteX0" fmla="*/ 0 w 2247098"/>
              <a:gd name="connsiteY0" fmla="*/ 0 h 3429000"/>
              <a:gd name="connsiteX1" fmla="*/ 2247098 w 2247098"/>
              <a:gd name="connsiteY1" fmla="*/ 0 h 3429000"/>
              <a:gd name="connsiteX2" fmla="*/ 2247098 w 2247098"/>
              <a:gd name="connsiteY2" fmla="*/ 3429000 h 3429000"/>
              <a:gd name="connsiteX3" fmla="*/ 0 w 224709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098" h="3429000">
                <a:moveTo>
                  <a:pt x="0" y="0"/>
                </a:moveTo>
                <a:lnTo>
                  <a:pt x="2247098" y="0"/>
                </a:lnTo>
                <a:lnTo>
                  <a:pt x="2247098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934DCE-7A51-34A4-DE56-5C1ABFEAB4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50" y="1704602"/>
            <a:ext cx="2247098" cy="3429000"/>
          </a:xfrm>
          <a:custGeom>
            <a:avLst/>
            <a:gdLst>
              <a:gd name="connsiteX0" fmla="*/ 0 w 2247098"/>
              <a:gd name="connsiteY0" fmla="*/ 0 h 3429000"/>
              <a:gd name="connsiteX1" fmla="*/ 2247098 w 2247098"/>
              <a:gd name="connsiteY1" fmla="*/ 0 h 3429000"/>
              <a:gd name="connsiteX2" fmla="*/ 2247098 w 2247098"/>
              <a:gd name="connsiteY2" fmla="*/ 3429000 h 3429000"/>
              <a:gd name="connsiteX3" fmla="*/ 0 w 2247098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098" h="3429000">
                <a:moveTo>
                  <a:pt x="0" y="0"/>
                </a:moveTo>
                <a:lnTo>
                  <a:pt x="2247098" y="0"/>
                </a:lnTo>
                <a:lnTo>
                  <a:pt x="2247098" y="3429000"/>
                </a:lnTo>
                <a:lnTo>
                  <a:pt x="0" y="3429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B010DE3-A12D-2C38-B9F9-5C2ADC6FA617}"/>
              </a:ext>
            </a:extLst>
          </p:cNvPr>
          <p:cNvGrpSpPr/>
          <p:nvPr/>
        </p:nvGrpSpPr>
        <p:grpSpPr>
          <a:xfrm>
            <a:off x="6661418" y="4760832"/>
            <a:ext cx="731520" cy="731520"/>
            <a:chOff x="6586450" y="2519790"/>
            <a:chExt cx="731520" cy="73152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AC4427F-D7B3-A050-BF64-2BE727CFE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6586450" y="2519790"/>
              <a:ext cx="731520" cy="731520"/>
            </a:xfrm>
            <a:prstGeom prst="ellipse">
              <a:avLst/>
            </a:prstGeom>
            <a:solidFill>
              <a:srgbClr val="FFFFFF"/>
            </a:solidFill>
            <a:ln w="10795" cap="flat" cmpd="sng" algn="ctr">
              <a:noFill/>
              <a:prstDash val="solid"/>
            </a:ln>
            <a:effectLst>
              <a:outerShdw blurRad="1905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3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-147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E965D96-C238-4E98-802C-79CE54B61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59532" y="2678234"/>
              <a:ext cx="411480" cy="41148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79DB69-8343-7567-2631-A97C1FBAAC20}"/>
              </a:ext>
            </a:extLst>
          </p:cNvPr>
          <p:cNvGrpSpPr/>
          <p:nvPr/>
        </p:nvGrpSpPr>
        <p:grpSpPr>
          <a:xfrm>
            <a:off x="9076381" y="4760832"/>
            <a:ext cx="731520" cy="731520"/>
            <a:chOff x="8917523" y="2519790"/>
            <a:chExt cx="731520" cy="73152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4C64525-31C1-A69D-52B7-0C6DEA4C8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8917523" y="2519790"/>
              <a:ext cx="731520" cy="731520"/>
            </a:xfrm>
            <a:prstGeom prst="ellipse">
              <a:avLst/>
            </a:prstGeom>
            <a:solidFill>
              <a:srgbClr val="FFFFFF"/>
            </a:solidFill>
            <a:ln w="10795" cap="flat" cmpd="sng" algn="ctr">
              <a:noFill/>
              <a:prstDash val="solid"/>
            </a:ln>
            <a:effectLst>
              <a:outerShdw blurRad="1905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3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-147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02CBD25-FF8D-95F3-1CEF-6D6159A84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77543" y="2670640"/>
              <a:ext cx="411480" cy="41148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DF8F8F-2644-B7CD-C6D5-E354C6447FFA}"/>
              </a:ext>
            </a:extLst>
          </p:cNvPr>
          <p:cNvGrpSpPr/>
          <p:nvPr/>
        </p:nvGrpSpPr>
        <p:grpSpPr>
          <a:xfrm>
            <a:off x="4288401" y="4760832"/>
            <a:ext cx="731520" cy="731520"/>
            <a:chOff x="4255378" y="2519790"/>
            <a:chExt cx="731520" cy="73152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A980F8-2173-75AF-CA22-BA794A4F8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4255378" y="2519790"/>
              <a:ext cx="731520" cy="731520"/>
            </a:xfrm>
            <a:prstGeom prst="ellipse">
              <a:avLst/>
            </a:prstGeom>
            <a:solidFill>
              <a:srgbClr val="FFFFFF"/>
            </a:solidFill>
            <a:ln w="10795" cap="flat" cmpd="sng" algn="ctr">
              <a:noFill/>
              <a:prstDash val="solid"/>
            </a:ln>
            <a:effectLst>
              <a:outerShdw blurRad="1905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3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-147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1F35B9F-C274-746B-292D-91F30F4DD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15398" y="2679810"/>
              <a:ext cx="411480" cy="41148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728D20-00E0-9B63-A767-941F17BF1A07}"/>
              </a:ext>
            </a:extLst>
          </p:cNvPr>
          <p:cNvGrpSpPr/>
          <p:nvPr/>
        </p:nvGrpSpPr>
        <p:grpSpPr>
          <a:xfrm>
            <a:off x="1873439" y="4760832"/>
            <a:ext cx="731520" cy="731520"/>
            <a:chOff x="1924306" y="2519790"/>
            <a:chExt cx="731520" cy="7315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09DA5AE-A3AE-4A73-18F4-A8DBDBD17F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924306" y="2519790"/>
              <a:ext cx="731520" cy="731520"/>
            </a:xfrm>
            <a:prstGeom prst="ellipse">
              <a:avLst/>
            </a:prstGeom>
            <a:solidFill>
              <a:srgbClr val="FFFFFF"/>
            </a:solidFill>
            <a:ln w="10795" cap="flat" cmpd="sng" algn="ctr">
              <a:noFill/>
              <a:prstDash val="solid"/>
            </a:ln>
            <a:effectLst>
              <a:outerShdw blurRad="1905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rot="0" spcFirstLastPara="0" vertOverflow="overflow" horzOverflow="overflow" vert="horz" wrap="square" lIns="182802" tIns="146243" rIns="182802" bIns="14624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193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-147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1CF3E6AD-65D6-FAA1-3504-8A5E4866B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084326" y="2679810"/>
              <a:ext cx="411480" cy="411480"/>
            </a:xfrm>
            <a:prstGeom prst="rect">
              <a:avLst/>
            </a:prstGeom>
          </p:spPr>
        </p:pic>
      </p:grpSp>
      <p:sp>
        <p:nvSpPr>
          <p:cNvPr id="21" name="object 5">
            <a:extLst>
              <a:ext uri="{FF2B5EF4-FFF2-40B4-BE49-F238E27FC236}">
                <a16:creationId xmlns:a16="http://schemas.microsoft.com/office/drawing/2014/main" id="{A9FA563E-D594-BB3A-3F10-11EB7A836241}"/>
              </a:ext>
            </a:extLst>
          </p:cNvPr>
          <p:cNvSpPr txBox="1"/>
          <p:nvPr/>
        </p:nvSpPr>
        <p:spPr>
          <a:xfrm>
            <a:off x="1187639" y="5993162"/>
            <a:ext cx="2103120" cy="503129"/>
          </a:xfrm>
          <a:prstGeom prst="rect">
            <a:avLst/>
          </a:prstGeom>
        </p:spPr>
        <p:txBody>
          <a:bodyPr vert="horz" wrap="square" lIns="0" tIns="10583" rIns="0" bIns="0" rtlCol="0" anchor="t">
            <a:spAutoFit/>
          </a:bodyPr>
          <a:lstStyle/>
          <a:p>
            <a:pPr marL="10160" marR="0" lvl="0" indent="0" algn="ctr" defTabSz="914367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Culture and communications</a:t>
            </a: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8A198EE2-981F-326B-C970-9D5BA213357E}"/>
              </a:ext>
            </a:extLst>
          </p:cNvPr>
          <p:cNvSpPr txBox="1"/>
          <p:nvPr/>
        </p:nvSpPr>
        <p:spPr>
          <a:xfrm>
            <a:off x="3602601" y="5993162"/>
            <a:ext cx="2103120" cy="503129"/>
          </a:xfrm>
          <a:prstGeom prst="rect">
            <a:avLst/>
          </a:prstGeom>
        </p:spPr>
        <p:txBody>
          <a:bodyPr vert="horz" wrap="square" lIns="0" tIns="10583" rIns="0" bIns="0" rtlCol="0" anchor="t">
            <a:spAutoFit/>
          </a:bodyPr>
          <a:lstStyle/>
          <a:p>
            <a:pPr marL="10160" marR="0" lvl="0" indent="0" algn="ctr" defTabSz="914367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Productivity and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wellbeing</a:t>
            </a: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6516C1EA-6267-C112-75BB-3FE6E427C513}"/>
              </a:ext>
            </a:extLst>
          </p:cNvPr>
          <p:cNvSpPr txBox="1"/>
          <p:nvPr/>
        </p:nvSpPr>
        <p:spPr>
          <a:xfrm>
            <a:off x="5975618" y="5993162"/>
            <a:ext cx="2103120" cy="503129"/>
          </a:xfrm>
          <a:prstGeom prst="rect">
            <a:avLst/>
          </a:prstGeom>
        </p:spPr>
        <p:txBody>
          <a:bodyPr vert="horz" wrap="square" lIns="0" tIns="10583" rIns="0" bIns="0" rtlCol="0" anchor="t">
            <a:spAutoFit/>
          </a:bodyPr>
          <a:lstStyle/>
          <a:p>
            <a:pPr marL="10160" marR="0" lvl="0" indent="0" algn="ctr" defTabSz="914367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Knowledge and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expertise</a:t>
            </a: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A963634E-8BB0-0010-8F98-4FA8FD554EA6}"/>
              </a:ext>
            </a:extLst>
          </p:cNvPr>
          <p:cNvSpPr txBox="1"/>
          <p:nvPr/>
        </p:nvSpPr>
        <p:spPr>
          <a:xfrm>
            <a:off x="8390581" y="5993162"/>
            <a:ext cx="2103120" cy="503129"/>
          </a:xfrm>
          <a:prstGeom prst="rect">
            <a:avLst/>
          </a:prstGeom>
        </p:spPr>
        <p:txBody>
          <a:bodyPr vert="horz" wrap="square" lIns="0" tIns="10583" rIns="0" bIns="0" rtlCol="0" anchor="t">
            <a:spAutoFit/>
          </a:bodyPr>
          <a:lstStyle/>
          <a:p>
            <a:pPr marL="10160" marR="0" lvl="0" indent="0" algn="ctr" defTabSz="914367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Skilling and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growth</a:t>
            </a: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BB2FBCC9-08C4-3E58-A1C1-D5869EAFECF9}"/>
              </a:ext>
            </a:extLst>
          </p:cNvPr>
          <p:cNvSpPr txBox="1"/>
          <p:nvPr/>
        </p:nvSpPr>
        <p:spPr>
          <a:xfrm>
            <a:off x="1187639" y="5674357"/>
            <a:ext cx="2103120" cy="256908"/>
          </a:xfrm>
          <a:prstGeom prst="rect">
            <a:avLst/>
          </a:prstGeom>
        </p:spPr>
        <p:txBody>
          <a:bodyPr vert="horz" wrap="square" lIns="0" tIns="10583" rIns="0" bIns="0" rtlCol="0" anchor="t">
            <a:spAutoFit/>
          </a:bodyPr>
          <a:lstStyle/>
          <a:p>
            <a:pPr marL="10160" marR="0" lvl="0" indent="0" algn="ctr" defTabSz="914367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8272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Viva Connections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Segoe UI Semibold"/>
              <a:ea typeface="+mn-ea"/>
              <a:cs typeface="Segoe UI Semibold"/>
            </a:endParaRPr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id="{32716FBA-716D-8398-191F-04791E98B637}"/>
              </a:ext>
            </a:extLst>
          </p:cNvPr>
          <p:cNvSpPr txBox="1"/>
          <p:nvPr/>
        </p:nvSpPr>
        <p:spPr>
          <a:xfrm>
            <a:off x="3602601" y="5674357"/>
            <a:ext cx="2103120" cy="256908"/>
          </a:xfrm>
          <a:prstGeom prst="rect">
            <a:avLst/>
          </a:prstGeom>
        </p:spPr>
        <p:txBody>
          <a:bodyPr vert="horz" wrap="square" lIns="0" tIns="10583" rIns="0" bIns="0" rtlCol="0" anchor="t">
            <a:spAutoFit/>
          </a:bodyPr>
          <a:lstStyle/>
          <a:p>
            <a:pPr marL="10160" marR="0" lvl="0" indent="0" algn="ctr" defTabSz="914367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D53B01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Viva Insights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Segoe UI Semibold"/>
              <a:ea typeface="+mn-ea"/>
              <a:cs typeface="Segoe UI Semibold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65E03E62-AADE-A69D-CAB5-3BE75FFBA0A8}"/>
              </a:ext>
            </a:extLst>
          </p:cNvPr>
          <p:cNvSpPr txBox="1"/>
          <p:nvPr/>
        </p:nvSpPr>
        <p:spPr>
          <a:xfrm>
            <a:off x="5975618" y="5674357"/>
            <a:ext cx="2103120" cy="256908"/>
          </a:xfrm>
          <a:prstGeom prst="rect">
            <a:avLst/>
          </a:prstGeom>
        </p:spPr>
        <p:txBody>
          <a:bodyPr vert="horz" wrap="square" lIns="0" tIns="10583" rIns="0" bIns="0" rtlCol="0" anchor="t">
            <a:spAutoFit/>
          </a:bodyPr>
          <a:lstStyle/>
          <a:p>
            <a:pPr marL="10160" marR="0" lvl="0" indent="0" algn="ctr" defTabSz="914367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Viva Topics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 Semibold"/>
              <a:ea typeface="+mn-ea"/>
              <a:cs typeface="Segoe UI Semibold"/>
            </a:endParaRPr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9D90031C-E9F4-DEE3-4C4B-E6C91DED3064}"/>
              </a:ext>
            </a:extLst>
          </p:cNvPr>
          <p:cNvSpPr txBox="1"/>
          <p:nvPr/>
        </p:nvSpPr>
        <p:spPr>
          <a:xfrm>
            <a:off x="8390581" y="5674357"/>
            <a:ext cx="2103120" cy="256908"/>
          </a:xfrm>
          <a:prstGeom prst="rect">
            <a:avLst/>
          </a:prstGeom>
        </p:spPr>
        <p:txBody>
          <a:bodyPr vert="horz" wrap="square" lIns="0" tIns="10583" rIns="0" bIns="0" rtlCol="0" anchor="t">
            <a:spAutoFit/>
          </a:bodyPr>
          <a:lstStyle/>
          <a:p>
            <a:pPr marL="10160" marR="0" lvl="0" indent="0" algn="ctr" defTabSz="914367" rtl="0" eaLnBrk="1" fontAlgn="auto" latinLnBrk="0" hangingPunct="1">
              <a:lnSpc>
                <a:spcPct val="100000"/>
              </a:lnSpc>
              <a:spcBef>
                <a:spcPts val="83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07C10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Viva Learning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Segoe UI Semibold"/>
              <a:ea typeface="+mn-ea"/>
              <a:cs typeface="Segoe UI Semibold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4DFDAA3-11DC-4CFB-19D9-3346DBAFB2B2}"/>
              </a:ext>
            </a:extLst>
          </p:cNvPr>
          <p:cNvSpPr/>
          <p:nvPr/>
        </p:nvSpPr>
        <p:spPr>
          <a:xfrm>
            <a:off x="1096199" y="1672523"/>
            <a:ext cx="2286000" cy="58188"/>
          </a:xfrm>
          <a:prstGeom prst="roundRect">
            <a:avLst>
              <a:gd name="adj" fmla="val 50000"/>
            </a:avLst>
          </a:prstGeom>
          <a:solidFill>
            <a:srgbClr val="008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C663E41-53B1-6D54-52D4-8087A0DD2ED5}"/>
              </a:ext>
            </a:extLst>
          </p:cNvPr>
          <p:cNvSpPr/>
          <p:nvPr/>
        </p:nvSpPr>
        <p:spPr>
          <a:xfrm>
            <a:off x="3490189" y="1672523"/>
            <a:ext cx="2286000" cy="58188"/>
          </a:xfrm>
          <a:prstGeom prst="roundRect">
            <a:avLst>
              <a:gd name="adj" fmla="val 50000"/>
            </a:avLst>
          </a:prstGeom>
          <a:solidFill>
            <a:srgbClr val="D53B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FE17494-6FDA-799E-E4FC-98D84F346FAA}"/>
              </a:ext>
            </a:extLst>
          </p:cNvPr>
          <p:cNvSpPr/>
          <p:nvPr/>
        </p:nvSpPr>
        <p:spPr>
          <a:xfrm>
            <a:off x="5884180" y="1672523"/>
            <a:ext cx="2286000" cy="58188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201E1CC-3086-1D5D-451B-029A64720C5A}"/>
              </a:ext>
            </a:extLst>
          </p:cNvPr>
          <p:cNvSpPr/>
          <p:nvPr/>
        </p:nvSpPr>
        <p:spPr>
          <a:xfrm>
            <a:off x="8299143" y="1672523"/>
            <a:ext cx="2286000" cy="58188"/>
          </a:xfrm>
          <a:prstGeom prst="roundRect">
            <a:avLst>
              <a:gd name="adj" fmla="val 50000"/>
            </a:avLst>
          </a:prstGeom>
          <a:solidFill>
            <a:srgbClr val="107C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44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58DD0-6196-1C33-7115-51298D440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8"/>
            <a:ext cx="10515600" cy="1325563"/>
          </a:xfrm>
        </p:spPr>
        <p:txBody>
          <a:bodyPr/>
          <a:lstStyle/>
          <a:p>
            <a:r>
              <a:rPr lang="en-GB"/>
              <a:t>(Partial) architecture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F7068A-DD74-74E0-8D97-A52BD9B27CE8}"/>
              </a:ext>
            </a:extLst>
          </p:cNvPr>
          <p:cNvSpPr/>
          <p:nvPr/>
        </p:nvSpPr>
        <p:spPr>
          <a:xfrm>
            <a:off x="1838596" y="5986032"/>
            <a:ext cx="2686639" cy="55618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/>
              <a:t>Unstructured sources</a:t>
            </a:r>
          </a:p>
          <a:p>
            <a:pPr algn="ctr"/>
            <a:r>
              <a:rPr lang="en-GB" sz="1400"/>
              <a:t>With metadata / source info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B89570-75B7-AB68-2092-7436493185C0}"/>
              </a:ext>
            </a:extLst>
          </p:cNvPr>
          <p:cNvSpPr/>
          <p:nvPr/>
        </p:nvSpPr>
        <p:spPr>
          <a:xfrm>
            <a:off x="1838596" y="5356008"/>
            <a:ext cx="2686639" cy="55618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Semantic parsing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361234-7B04-AF11-41EC-98F0193C7E6C}"/>
              </a:ext>
            </a:extLst>
          </p:cNvPr>
          <p:cNvSpPr/>
          <p:nvPr/>
        </p:nvSpPr>
        <p:spPr>
          <a:xfrm>
            <a:off x="7497820" y="5351294"/>
            <a:ext cx="2686639" cy="119092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/>
              <a:t>Human</a:t>
            </a:r>
            <a:br>
              <a:rPr lang="en-GB" sz="2000"/>
            </a:br>
            <a:r>
              <a:rPr lang="en-GB" sz="2000"/>
              <a:t>curations</a:t>
            </a:r>
          </a:p>
          <a:p>
            <a:pPr algn="ctr"/>
            <a:endParaRPr lang="en-GB" sz="1200"/>
          </a:p>
          <a:p>
            <a:pPr algn="ctr"/>
            <a:r>
              <a:rPr lang="en-GB" sz="1600"/>
              <a:t>e.g., edit, add, remove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CF5688-1AC4-DF19-13BB-A1C7A4F80C68}"/>
              </a:ext>
            </a:extLst>
          </p:cNvPr>
          <p:cNvSpPr/>
          <p:nvPr/>
        </p:nvSpPr>
        <p:spPr>
          <a:xfrm>
            <a:off x="1838595" y="1877654"/>
            <a:ext cx="8345864" cy="2801269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t" anchorCtr="0"/>
          <a:lstStyle/>
          <a:p>
            <a:pPr algn="ctr"/>
            <a:r>
              <a:rPr lang="en-GB" sz="2200"/>
              <a:t>Entity linking and merging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C327870-16D0-E36C-BDE0-A86D272CFB22}"/>
              </a:ext>
            </a:extLst>
          </p:cNvPr>
          <p:cNvSpPr/>
          <p:nvPr/>
        </p:nvSpPr>
        <p:spPr>
          <a:xfrm>
            <a:off x="1838595" y="4817101"/>
            <a:ext cx="8345864" cy="40063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chemeClr val="dk1"/>
                </a:solidFill>
              </a:rPr>
              <a:t>Strongly typed entity fragments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0D7760-815C-23BF-D033-96FCF5057FB3}"/>
              </a:ext>
            </a:extLst>
          </p:cNvPr>
          <p:cNvSpPr/>
          <p:nvPr/>
        </p:nvSpPr>
        <p:spPr>
          <a:xfrm>
            <a:off x="2061693" y="3596358"/>
            <a:ext cx="7899663" cy="40063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200" dirty="0"/>
              <a:t>Probabilistic entity fragments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7A3DEF4-ACE2-8491-90E6-29EF32ECFCD8}"/>
              </a:ext>
            </a:extLst>
          </p:cNvPr>
          <p:cNvSpPr/>
          <p:nvPr/>
        </p:nvSpPr>
        <p:spPr>
          <a:xfrm>
            <a:off x="2061694" y="4137640"/>
            <a:ext cx="7899663" cy="40063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200"/>
              <a:t>Probabilistic property value parsing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12C304-4DC2-27FD-70B6-3AAF25886CEE}"/>
              </a:ext>
            </a:extLst>
          </p:cNvPr>
          <p:cNvSpPr/>
          <p:nvPr/>
        </p:nvSpPr>
        <p:spPr>
          <a:xfrm>
            <a:off x="2061692" y="3055075"/>
            <a:ext cx="7899663" cy="40063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200"/>
              <a:t>Entity linking (via inner product)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259CED-AE20-1D8C-5DAC-F271C76C1292}"/>
              </a:ext>
            </a:extLst>
          </p:cNvPr>
          <p:cNvSpPr/>
          <p:nvPr/>
        </p:nvSpPr>
        <p:spPr>
          <a:xfrm>
            <a:off x="1838595" y="1352311"/>
            <a:ext cx="8345864" cy="40063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200"/>
              <a:t>Knowledge base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E95341-BDE3-64FC-8375-07E16DD21512}"/>
              </a:ext>
            </a:extLst>
          </p:cNvPr>
          <p:cNvSpPr/>
          <p:nvPr/>
        </p:nvSpPr>
        <p:spPr>
          <a:xfrm>
            <a:off x="2061692" y="2520126"/>
            <a:ext cx="7899663" cy="40063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200"/>
              <a:t>Entity merging (via element-wise product)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B1FB0FB-010C-2E05-AA69-4EFE667CD535}"/>
              </a:ext>
            </a:extLst>
          </p:cNvPr>
          <p:cNvSpPr/>
          <p:nvPr/>
        </p:nvSpPr>
        <p:spPr>
          <a:xfrm>
            <a:off x="4668203" y="5986032"/>
            <a:ext cx="2686639" cy="55618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/>
              <a:t>Structured knowledge</a:t>
            </a:r>
          </a:p>
          <a:p>
            <a:pPr algn="ctr"/>
            <a:r>
              <a:rPr lang="en-GB" sz="1400"/>
              <a:t>E.g., external KB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BB0F0F7-2C25-2BF1-50E2-60D357D01756}"/>
              </a:ext>
            </a:extLst>
          </p:cNvPr>
          <p:cNvSpPr/>
          <p:nvPr/>
        </p:nvSpPr>
        <p:spPr>
          <a:xfrm>
            <a:off x="4668202" y="5344989"/>
            <a:ext cx="2686639" cy="55618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Schema mapping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D645DF9-05FE-9AE8-D077-B67BC2D70C19}"/>
              </a:ext>
            </a:extLst>
          </p:cNvPr>
          <p:cNvCxnSpPr>
            <a:cxnSpLocks/>
          </p:cNvCxnSpPr>
          <p:nvPr/>
        </p:nvCxnSpPr>
        <p:spPr>
          <a:xfrm flipV="1">
            <a:off x="10695609" y="3429000"/>
            <a:ext cx="0" cy="2557032"/>
          </a:xfrm>
          <a:prstGeom prst="straightConnector1">
            <a:avLst/>
          </a:prstGeom>
          <a:ln w="95250">
            <a:solidFill>
              <a:schemeClr val="accent1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2FCCEC8-A512-5DEC-B19D-6A664FA8E67F}"/>
              </a:ext>
            </a:extLst>
          </p:cNvPr>
          <p:cNvCxnSpPr>
            <a:cxnSpLocks/>
          </p:cNvCxnSpPr>
          <p:nvPr/>
        </p:nvCxnSpPr>
        <p:spPr>
          <a:xfrm flipV="1">
            <a:off x="1319961" y="3427839"/>
            <a:ext cx="0" cy="2557032"/>
          </a:xfrm>
          <a:prstGeom prst="straightConnector1">
            <a:avLst/>
          </a:prstGeom>
          <a:ln w="95250">
            <a:solidFill>
              <a:schemeClr val="accent1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0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54167E-6 -2.59259E-6 L -0.0013 -0.240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206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1.11111E-6 L -0.0013 -0.2409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3ED18-ECED-AD3E-850A-8253D31C3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003"/>
            <a:ext cx="10515600" cy="1325563"/>
          </a:xfrm>
        </p:spPr>
        <p:txBody>
          <a:bodyPr/>
          <a:lstStyle/>
          <a:p>
            <a:r>
              <a:rPr lang="en-GB" dirty="0"/>
              <a:t>Generative model of entity linking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120E98-6C72-5907-5F0A-70870BE28F36}"/>
              </a:ext>
            </a:extLst>
          </p:cNvPr>
          <p:cNvGrpSpPr/>
          <p:nvPr/>
        </p:nvGrpSpPr>
        <p:grpSpPr>
          <a:xfrm>
            <a:off x="920306" y="1491567"/>
            <a:ext cx="3036053" cy="2167339"/>
            <a:chOff x="2055138" y="1546950"/>
            <a:chExt cx="3036053" cy="216733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8998421-A564-5467-52CF-61296F1773D5}"/>
                </a:ext>
              </a:extLst>
            </p:cNvPr>
            <p:cNvSpPr/>
            <p:nvPr/>
          </p:nvSpPr>
          <p:spPr>
            <a:xfrm>
              <a:off x="2055138" y="3180134"/>
              <a:ext cx="1442647" cy="534155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solidFill>
                    <a:schemeClr val="bg1"/>
                  </a:solidFill>
                </a:rPr>
                <a:t>Fragment </a:t>
              </a:r>
              <a:r>
                <a:rPr lang="en-GB" sz="200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305E711-8DD6-B57F-312C-1B4C8358FD9E}"/>
                </a:ext>
              </a:extLst>
            </p:cNvPr>
            <p:cNvSpPr/>
            <p:nvPr/>
          </p:nvSpPr>
          <p:spPr>
            <a:xfrm>
              <a:off x="3648544" y="3180134"/>
              <a:ext cx="1442647" cy="534155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solidFill>
                    <a:schemeClr val="bg1"/>
                  </a:solidFill>
                </a:rPr>
                <a:t>Fragment </a:t>
              </a:r>
              <a:r>
                <a:rPr lang="en-GB" sz="2000" b="1">
                  <a:solidFill>
                    <a:schemeClr val="bg1"/>
                  </a:solidFill>
                </a:rPr>
                <a:t>B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12A4DA7-4B9B-BB49-0F31-21D57B206A42}"/>
                </a:ext>
              </a:extLst>
            </p:cNvPr>
            <p:cNvCxnSpPr>
              <a:cxnSpLocks/>
              <a:stCxn id="9" idx="2"/>
              <a:endCxn id="5" idx="0"/>
            </p:cNvCxnSpPr>
            <p:nvPr/>
          </p:nvCxnSpPr>
          <p:spPr>
            <a:xfrm>
              <a:off x="2776462" y="2510132"/>
              <a:ext cx="0" cy="6700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D896A90-1EB7-D592-D4A8-2DBC7E9FBB0E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3124199" y="2412853"/>
              <a:ext cx="1245669" cy="76728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8B54642-A051-3061-4A47-66F9E7D4B12A}"/>
                </a:ext>
              </a:extLst>
            </p:cNvPr>
            <p:cNvSpPr/>
            <p:nvPr/>
          </p:nvSpPr>
          <p:spPr>
            <a:xfrm>
              <a:off x="2055139" y="1975977"/>
              <a:ext cx="1442646" cy="534155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solidFill>
                    <a:schemeClr val="tx1"/>
                  </a:solidFill>
                </a:rPr>
                <a:t>Entity </a:t>
              </a:r>
              <a:r>
                <a:rPr lang="en-GB" sz="2000" b="1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55BB1D-F206-9AAB-340B-17B5A926BB0C}"/>
                </a:ext>
              </a:extLst>
            </p:cNvPr>
            <p:cNvSpPr txBox="1"/>
            <p:nvPr/>
          </p:nvSpPr>
          <p:spPr>
            <a:xfrm>
              <a:off x="2658389" y="1546950"/>
              <a:ext cx="1289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>
                  <a:solidFill>
                    <a:schemeClr val="accent4"/>
                  </a:solidFill>
                </a:rPr>
                <a:t>Model M1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AD7322-39CF-E572-C988-ED211DF6C813}"/>
              </a:ext>
            </a:extLst>
          </p:cNvPr>
          <p:cNvGrpSpPr/>
          <p:nvPr/>
        </p:nvGrpSpPr>
        <p:grpSpPr>
          <a:xfrm>
            <a:off x="5577397" y="1491567"/>
            <a:ext cx="3021944" cy="2167339"/>
            <a:chOff x="7022470" y="1546950"/>
            <a:chExt cx="3021944" cy="216733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B0A3F64-E476-1542-00B0-9E9ABE7BEF0B}"/>
                </a:ext>
              </a:extLst>
            </p:cNvPr>
            <p:cNvSpPr/>
            <p:nvPr/>
          </p:nvSpPr>
          <p:spPr>
            <a:xfrm>
              <a:off x="8615874" y="1975977"/>
              <a:ext cx="1428539" cy="534155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solidFill>
                    <a:schemeClr val="tx1"/>
                  </a:solidFill>
                </a:rPr>
                <a:t>Entity </a:t>
              </a:r>
              <a:r>
                <a:rPr lang="en-GB" sz="2000" b="1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3FD765F-C48D-582E-F1F7-D4EAF749D93E}"/>
                </a:ext>
              </a:extLst>
            </p:cNvPr>
            <p:cNvSpPr/>
            <p:nvPr/>
          </p:nvSpPr>
          <p:spPr>
            <a:xfrm>
              <a:off x="7022470" y="3180134"/>
              <a:ext cx="1442647" cy="534155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solidFill>
                    <a:schemeClr val="bg1"/>
                  </a:solidFill>
                </a:rPr>
                <a:t>Fragment </a:t>
              </a:r>
              <a:r>
                <a:rPr lang="en-GB" sz="200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DA245F1-6179-1AC0-B7C1-21CBBD09D1AB}"/>
                </a:ext>
              </a:extLst>
            </p:cNvPr>
            <p:cNvSpPr/>
            <p:nvPr/>
          </p:nvSpPr>
          <p:spPr>
            <a:xfrm>
              <a:off x="8615876" y="3180134"/>
              <a:ext cx="1428538" cy="534155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solidFill>
                    <a:schemeClr val="bg1"/>
                  </a:solidFill>
                </a:rPr>
                <a:t>Fragment </a:t>
              </a:r>
              <a:r>
                <a:rPr lang="en-GB" sz="2000" b="1">
                  <a:solidFill>
                    <a:schemeClr val="bg1"/>
                  </a:solidFill>
                </a:rPr>
                <a:t>B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5959209-69DE-3016-D8E9-5B59D702A616}"/>
                </a:ext>
              </a:extLst>
            </p:cNvPr>
            <p:cNvCxnSpPr>
              <a:cxnSpLocks/>
              <a:stCxn id="17" idx="2"/>
              <a:endCxn id="13" idx="0"/>
            </p:cNvCxnSpPr>
            <p:nvPr/>
          </p:nvCxnSpPr>
          <p:spPr>
            <a:xfrm>
              <a:off x="7743793" y="2510132"/>
              <a:ext cx="1" cy="6700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D625E01-0F83-C5AA-DE8F-FD0808403A9B}"/>
                </a:ext>
              </a:extLst>
            </p:cNvPr>
            <p:cNvCxnSpPr>
              <a:cxnSpLocks/>
              <a:stCxn id="12" idx="2"/>
              <a:endCxn id="14" idx="0"/>
            </p:cNvCxnSpPr>
            <p:nvPr/>
          </p:nvCxnSpPr>
          <p:spPr>
            <a:xfrm>
              <a:off x="9330144" y="2510132"/>
              <a:ext cx="1" cy="6700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1B717CD-CE62-C023-30E9-3A4DA9E71A88}"/>
                </a:ext>
              </a:extLst>
            </p:cNvPr>
            <p:cNvSpPr/>
            <p:nvPr/>
          </p:nvSpPr>
          <p:spPr>
            <a:xfrm>
              <a:off x="7022470" y="1975977"/>
              <a:ext cx="1442646" cy="534155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>
                  <a:solidFill>
                    <a:schemeClr val="tx1"/>
                  </a:solidFill>
                </a:rPr>
                <a:t>Entity </a:t>
              </a:r>
              <a:r>
                <a:rPr lang="en-GB" sz="2000" b="1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1A2255-CED7-C89B-4FFC-841EA03AE44C}"/>
                </a:ext>
              </a:extLst>
            </p:cNvPr>
            <p:cNvSpPr txBox="1"/>
            <p:nvPr/>
          </p:nvSpPr>
          <p:spPr>
            <a:xfrm>
              <a:off x="7637795" y="1546950"/>
              <a:ext cx="1289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>
                  <a:solidFill>
                    <a:schemeClr val="accent4"/>
                  </a:solidFill>
                </a:rPr>
                <a:t>Model M2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0110C9-F777-E4EA-AAF4-161674EBD492}"/>
              </a:ext>
            </a:extLst>
          </p:cNvPr>
          <p:cNvGrpSpPr/>
          <p:nvPr/>
        </p:nvGrpSpPr>
        <p:grpSpPr>
          <a:xfrm>
            <a:off x="625201" y="3741026"/>
            <a:ext cx="3142655" cy="1560722"/>
            <a:chOff x="1760033" y="3915159"/>
            <a:chExt cx="3142655" cy="15607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3C5DB2B-2265-9066-83E1-BEC72499E86E}"/>
                    </a:ext>
                  </a:extLst>
                </p:cNvPr>
                <p:cNvSpPr txBox="1"/>
                <p:nvPr/>
              </p:nvSpPr>
              <p:spPr>
                <a:xfrm>
                  <a:off x="1760033" y="4316961"/>
                  <a:ext cx="3142655" cy="6293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GB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GB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supHide m:val="on"/>
                            <m:ctrlPr>
                              <a:rPr lang="en-GB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  <m:sup/>
                          <m:e>
                            <m:r>
                              <a:rPr lang="en-GB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  <m:r>
                              <a:rPr lang="en-GB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e>
                                <m: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  <m:r>
                              <a:rPr lang="en-GB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nary>
                      </m:oMath>
                    </m:oMathPara>
                  </a14:m>
                  <a:endParaRPr lang="en-GB" sz="200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3C5DB2B-2265-9066-83E1-BEC72499E8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033" y="4316961"/>
                  <a:ext cx="3142655" cy="62933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2B58E5-2E4D-7BFF-80C5-D2EB4F5438B9}"/>
                </a:ext>
              </a:extLst>
            </p:cNvPr>
            <p:cNvSpPr txBox="1"/>
            <p:nvPr/>
          </p:nvSpPr>
          <p:spPr>
            <a:xfrm>
              <a:off x="2639555" y="3915159"/>
              <a:ext cx="1772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accent4"/>
                  </a:solidFill>
                </a:rPr>
                <a:t>Posterior given A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E8D5C9-BE3C-DE2A-446B-07B4423F38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400" y="4237797"/>
              <a:ext cx="0" cy="222098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5E9E95-489B-92D4-481C-C1E4A8D6CC57}"/>
                </a:ext>
              </a:extLst>
            </p:cNvPr>
            <p:cNvSpPr txBox="1"/>
            <p:nvPr/>
          </p:nvSpPr>
          <p:spPr>
            <a:xfrm>
              <a:off x="3008141" y="5106549"/>
              <a:ext cx="1764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accent4"/>
                  </a:solidFill>
                </a:rPr>
                <a:t>B overlap with A</a:t>
              </a:r>
            </a:p>
          </p:txBody>
        </p:sp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C7CD839A-1B61-2988-1C56-5A3FCE3B83DD}"/>
                </a:ext>
              </a:extLst>
            </p:cNvPr>
            <p:cNvSpPr/>
            <p:nvPr/>
          </p:nvSpPr>
          <p:spPr>
            <a:xfrm rot="16200000">
              <a:off x="3753817" y="4051455"/>
              <a:ext cx="241946" cy="1942181"/>
            </a:xfrm>
            <a:prstGeom prst="leftBrace">
              <a:avLst>
                <a:gd name="adj1" fmla="val 51638"/>
                <a:gd name="adj2" fmla="val 50000"/>
              </a:avLst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E6381E-0D24-88E0-FB2F-56E832D376F6}"/>
              </a:ext>
            </a:extLst>
          </p:cNvPr>
          <p:cNvGrpSpPr/>
          <p:nvPr/>
        </p:nvGrpSpPr>
        <p:grpSpPr>
          <a:xfrm>
            <a:off x="5499199" y="3715172"/>
            <a:ext cx="3126946" cy="1586576"/>
            <a:chOff x="6944272" y="3889305"/>
            <a:chExt cx="3126946" cy="15865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2916117-C23B-42B3-247F-93232B3657F3}"/>
                    </a:ext>
                  </a:extLst>
                </p:cNvPr>
                <p:cNvSpPr txBox="1"/>
                <p:nvPr/>
              </p:nvSpPr>
              <p:spPr>
                <a:xfrm>
                  <a:off x="6944272" y="4316961"/>
                  <a:ext cx="2583720" cy="6293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GB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supHide m:val="on"/>
                            <m:ctrlPr>
                              <a:rPr lang="en-GB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  <m:sup/>
                          <m:e>
                            <m:r>
                              <a:rPr lang="en-GB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GB" sz="200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e>
                                <m:r>
                                  <a:rPr lang="en-GB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d>
                          </m:e>
                        </m:nary>
                      </m:oMath>
                    </m:oMathPara>
                  </a14:m>
                  <a:endParaRPr lang="en-GB" sz="200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2916117-C23B-42B3-247F-93232B3657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272" y="4316961"/>
                  <a:ext cx="2583720" cy="629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F39D961-6D5B-36AB-8654-CE92CC4A95CC}"/>
                </a:ext>
              </a:extLst>
            </p:cNvPr>
            <p:cNvSpPr txBox="1"/>
            <p:nvPr/>
          </p:nvSpPr>
          <p:spPr>
            <a:xfrm>
              <a:off x="8063619" y="3889305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accent4"/>
                  </a:solidFill>
                </a:rPr>
                <a:t>Prior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9BB0682-79CB-E5F8-5C9D-98311DCB07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2777" y="4205912"/>
              <a:ext cx="0" cy="222098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74211AF-ABFB-CD5E-39A8-8FF8F9BE0129}"/>
                </a:ext>
              </a:extLst>
            </p:cNvPr>
            <p:cNvSpPr txBox="1"/>
            <p:nvPr/>
          </p:nvSpPr>
          <p:spPr>
            <a:xfrm>
              <a:off x="7451718" y="5106549"/>
              <a:ext cx="2619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solidFill>
                    <a:schemeClr val="accent4"/>
                  </a:solidFill>
                </a:rPr>
                <a:t>B overlap with all entities</a:t>
              </a:r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C39ABD83-7966-7ED9-FDD1-513995FF0F75}"/>
                </a:ext>
              </a:extLst>
            </p:cNvPr>
            <p:cNvSpPr/>
            <p:nvPr/>
          </p:nvSpPr>
          <p:spPr>
            <a:xfrm rot="16200000">
              <a:off x="8606751" y="4157368"/>
              <a:ext cx="241946" cy="1730357"/>
            </a:xfrm>
            <a:prstGeom prst="leftBrace">
              <a:avLst>
                <a:gd name="adj1" fmla="val 51638"/>
                <a:gd name="adj2" fmla="val 50000"/>
              </a:avLst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24CB63C-20F8-2819-6E75-FA873B0577DD}"/>
              </a:ext>
            </a:extLst>
          </p:cNvPr>
          <p:cNvGrpSpPr/>
          <p:nvPr/>
        </p:nvGrpSpPr>
        <p:grpSpPr>
          <a:xfrm>
            <a:off x="3003965" y="5558914"/>
            <a:ext cx="5513899" cy="1081698"/>
            <a:chOff x="3581400" y="5411177"/>
            <a:chExt cx="5513899" cy="10816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5B15388-0A73-5A17-2103-4B13E76C6B42}"/>
                    </a:ext>
                  </a:extLst>
                </p:cNvPr>
                <p:cNvSpPr txBox="1"/>
                <p:nvPr/>
              </p:nvSpPr>
              <p:spPr>
                <a:xfrm>
                  <a:off x="3581400" y="5411177"/>
                  <a:ext cx="5065361" cy="6519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GB" sz="200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Model</m:t>
                                </m:r>
                                <m: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1 | </m:t>
                                </m:r>
                                <m: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num>
                          <m:den>
                            <m:r>
                              <a:rPr lang="en-GB" sz="20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GB" sz="200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Model</m:t>
                                </m:r>
                                <m: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sz="2000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 | </m:t>
                                </m:r>
                                <m:r>
                                  <a:rPr lang="en-GB" sz="200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den>
                        </m:f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20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20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e>
                                <m:r>
                                  <a:rPr lang="en-GB" sz="20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20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GB" sz="20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num>
                          <m:den>
                            <m:r>
                              <a:rPr lang="en-GB" sz="20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20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e>
                                <m:r>
                                  <a:rPr lang="en-GB" sz="20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GB" sz="20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den>
                        </m:f>
                        <m:r>
                          <a:rPr lang="en-GB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GB" sz="2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GB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1)</m:t>
                            </m:r>
                          </m:num>
                          <m:den>
                            <m:r>
                              <a:rPr lang="en-GB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GB" sz="20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2)</m:t>
                            </m:r>
                          </m:den>
                        </m:f>
                      </m:oMath>
                    </m:oMathPara>
                  </a14:m>
                  <a:endParaRPr lang="en-GB" sz="200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5B15388-0A73-5A17-2103-4B13E76C6B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1400" y="5411177"/>
                  <a:ext cx="5065361" cy="6519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F40927A-1BC0-8945-C4F2-3E08DE705DF2}"/>
                </a:ext>
              </a:extLst>
            </p:cNvPr>
            <p:cNvSpPr txBox="1"/>
            <p:nvPr/>
          </p:nvSpPr>
          <p:spPr>
            <a:xfrm>
              <a:off x="7611924" y="6123543"/>
              <a:ext cx="1483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chemeClr val="accent2"/>
                  </a:solidFill>
                </a:rPr>
                <a:t>~1/#entities</a:t>
              </a:r>
            </a:p>
          </p:txBody>
        </p:sp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86419311-07D9-D4E4-B4A6-2646F9993100}"/>
                </a:ext>
              </a:extLst>
            </p:cNvPr>
            <p:cNvSpPr/>
            <p:nvPr/>
          </p:nvSpPr>
          <p:spPr>
            <a:xfrm rot="16200000">
              <a:off x="8148998" y="5642224"/>
              <a:ext cx="163087" cy="931060"/>
            </a:xfrm>
            <a:prstGeom prst="leftBrace">
              <a:avLst>
                <a:gd name="adj1" fmla="val 51638"/>
                <a:gd name="adj2" fmla="val 50000"/>
              </a:avLst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51E86C-6CC4-04C5-177B-CAFC3FF9BCC8}"/>
                </a:ext>
              </a:extLst>
            </p:cNvPr>
            <p:cNvSpPr txBox="1"/>
            <p:nvPr/>
          </p:nvSpPr>
          <p:spPr>
            <a:xfrm>
              <a:off x="6206593" y="6123543"/>
              <a:ext cx="1483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>
                  <a:solidFill>
                    <a:schemeClr val="accent6"/>
                  </a:solidFill>
                </a:rPr>
                <a:t>overlap ratio</a:t>
              </a:r>
            </a:p>
          </p:txBody>
        </p:sp>
        <p:sp>
          <p:nvSpPr>
            <p:cNvPr id="36" name="Left Brace 35">
              <a:extLst>
                <a:ext uri="{FF2B5EF4-FFF2-40B4-BE49-F238E27FC236}">
                  <a16:creationId xmlns:a16="http://schemas.microsoft.com/office/drawing/2014/main" id="{D1F3B1BF-C510-9B58-D811-9C750234EC8C}"/>
                </a:ext>
              </a:extLst>
            </p:cNvPr>
            <p:cNvSpPr/>
            <p:nvPr/>
          </p:nvSpPr>
          <p:spPr>
            <a:xfrm rot="16200000">
              <a:off x="6889173" y="5506093"/>
              <a:ext cx="163087" cy="1203322"/>
            </a:xfrm>
            <a:prstGeom prst="leftBrace">
              <a:avLst>
                <a:gd name="adj1" fmla="val 51638"/>
                <a:gd name="adj2" fmla="val 50000"/>
              </a:avLst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6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9EA1AED-AA7B-27F5-9C2A-C84F1175F70A}"/>
              </a:ext>
            </a:extLst>
          </p:cNvPr>
          <p:cNvSpPr txBox="1"/>
          <p:nvPr/>
        </p:nvSpPr>
        <p:spPr>
          <a:xfrm>
            <a:off x="3257997" y="2244891"/>
            <a:ext cx="2292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Should B link to A?</a:t>
            </a:r>
          </a:p>
          <a:p>
            <a:r>
              <a:rPr lang="en-GB" dirty="0"/>
              <a:t>(A is already in the KB)</a:t>
            </a:r>
          </a:p>
        </p:txBody>
      </p:sp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F52C7BCA-4FC4-E81B-A026-D8F17F085858}"/>
              </a:ext>
            </a:extLst>
          </p:cNvPr>
          <p:cNvSpPr/>
          <p:nvPr/>
        </p:nvSpPr>
        <p:spPr>
          <a:xfrm>
            <a:off x="9296089" y="2121763"/>
            <a:ext cx="2481530" cy="3275860"/>
          </a:xfrm>
          <a:prstGeom prst="wedgeEllipseCallout">
            <a:avLst>
              <a:gd name="adj1" fmla="val -85944"/>
              <a:gd name="adj2" fmla="val 6620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2200" dirty="0"/>
              <a:t>Assuming a factorized model, the heavy lifting is done by the probabilistic property types</a:t>
            </a:r>
          </a:p>
        </p:txBody>
      </p:sp>
    </p:spTree>
    <p:extLst>
      <p:ext uri="{BB962C8B-B14F-4D97-AF65-F5344CB8AC3E}">
        <p14:creationId xmlns:p14="http://schemas.microsoft.com/office/powerpoint/2010/main" val="327065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13758-1576-ADCB-7A18-4DFEEC3A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1217"/>
            <a:ext cx="12191999" cy="2275565"/>
          </a:xfrm>
        </p:spPr>
        <p:txBody>
          <a:bodyPr>
            <a:normAutofit/>
          </a:bodyPr>
          <a:lstStyle/>
          <a:p>
            <a:pPr algn="ctr"/>
            <a:r>
              <a:rPr lang="en-GB" sz="4800" dirty="0"/>
              <a:t>Future of Alexandria</a:t>
            </a:r>
          </a:p>
        </p:txBody>
      </p:sp>
    </p:spTree>
    <p:extLst>
      <p:ext uri="{BB962C8B-B14F-4D97-AF65-F5344CB8AC3E}">
        <p14:creationId xmlns:p14="http://schemas.microsoft.com/office/powerpoint/2010/main" val="92153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DD951-5202-BFA1-EF80-2708892A1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Alexandria over time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4E2241-E49E-DBC9-37BB-C1654165A06E}"/>
              </a:ext>
            </a:extLst>
          </p:cNvPr>
          <p:cNvCxnSpPr/>
          <p:nvPr/>
        </p:nvCxnSpPr>
        <p:spPr>
          <a:xfrm>
            <a:off x="1270537" y="5091764"/>
            <a:ext cx="8961120" cy="0"/>
          </a:xfrm>
          <a:prstGeom prst="straightConnector1">
            <a:avLst/>
          </a:prstGeom>
          <a:ln w="60325">
            <a:solidFill>
              <a:schemeClr val="tx2"/>
            </a:solidFill>
            <a:tailEnd type="stealth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F719428-5ADD-5DED-9EF6-2C95CB9A0FD8}"/>
              </a:ext>
            </a:extLst>
          </p:cNvPr>
          <p:cNvSpPr txBox="1"/>
          <p:nvPr/>
        </p:nvSpPr>
        <p:spPr>
          <a:xfrm>
            <a:off x="781352" y="5524901"/>
            <a:ext cx="14347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>
                <a:solidFill>
                  <a:schemeClr val="tx2"/>
                </a:solidFill>
              </a:rPr>
              <a:t>Passive</a:t>
            </a:r>
            <a:br>
              <a:rPr lang="en-GB" sz="2200">
                <a:solidFill>
                  <a:schemeClr val="tx2"/>
                </a:solidFill>
              </a:rPr>
            </a:br>
            <a:r>
              <a:rPr lang="en-GB" sz="2200">
                <a:solidFill>
                  <a:schemeClr val="tx2"/>
                </a:solidFill>
              </a:rPr>
              <a:t>knowledge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D495BE-0D67-75DA-1863-5514249B5E50}"/>
              </a:ext>
            </a:extLst>
          </p:cNvPr>
          <p:cNvSpPr txBox="1"/>
          <p:nvPr/>
        </p:nvSpPr>
        <p:spPr>
          <a:xfrm>
            <a:off x="9646222" y="5524901"/>
            <a:ext cx="14347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>
                <a:solidFill>
                  <a:schemeClr val="tx2"/>
                </a:solidFill>
              </a:rPr>
              <a:t>Active</a:t>
            </a:r>
            <a:br>
              <a:rPr lang="en-GB" sz="2200">
                <a:solidFill>
                  <a:schemeClr val="tx2"/>
                </a:solidFill>
              </a:rPr>
            </a:br>
            <a:r>
              <a:rPr lang="en-GB" sz="2200">
                <a:solidFill>
                  <a:schemeClr val="tx2"/>
                </a:solidFill>
              </a:rPr>
              <a:t>knowledge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44934-2F55-7B0E-153E-7090BAC80296}"/>
              </a:ext>
            </a:extLst>
          </p:cNvPr>
          <p:cNvSpPr txBox="1"/>
          <p:nvPr/>
        </p:nvSpPr>
        <p:spPr>
          <a:xfrm>
            <a:off x="1270537" y="3596831"/>
            <a:ext cx="1506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solidFill>
                  <a:schemeClr val="accent4"/>
                </a:solidFill>
              </a:rPr>
              <a:t>Alexandria</a:t>
            </a:r>
          </a:p>
          <a:p>
            <a:pPr algn="ctr"/>
            <a:r>
              <a:rPr lang="en-GB" sz="2400">
                <a:solidFill>
                  <a:schemeClr val="accent4"/>
                </a:solidFill>
              </a:rPr>
              <a:t>v1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5048AF-3E7E-594B-BF8E-7078E7F1E645}"/>
              </a:ext>
            </a:extLst>
          </p:cNvPr>
          <p:cNvSpPr txBox="1"/>
          <p:nvPr/>
        </p:nvSpPr>
        <p:spPr>
          <a:xfrm>
            <a:off x="4870972" y="3596830"/>
            <a:ext cx="1506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solidFill>
                  <a:schemeClr val="accent4"/>
                </a:solidFill>
              </a:rPr>
              <a:t>Enterprise</a:t>
            </a:r>
            <a:br>
              <a:rPr lang="en-GB" sz="2400">
                <a:solidFill>
                  <a:schemeClr val="accent4"/>
                </a:solidFill>
              </a:rPr>
            </a:br>
            <a:r>
              <a:rPr lang="en-GB" sz="2400">
                <a:solidFill>
                  <a:schemeClr val="accent4"/>
                </a:solidFill>
              </a:rPr>
              <a:t>Alexandria</a:t>
            </a:r>
            <a:endParaRPr lang="en-GB" sz="220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3A64E-62F7-19DB-AD4E-8A84EA25EBB6}"/>
              </a:ext>
            </a:extLst>
          </p:cNvPr>
          <p:cNvSpPr txBox="1"/>
          <p:nvPr/>
        </p:nvSpPr>
        <p:spPr>
          <a:xfrm>
            <a:off x="8471407" y="3596830"/>
            <a:ext cx="1506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>
                <a:solidFill>
                  <a:schemeClr val="accent4"/>
                </a:solidFill>
              </a:rPr>
              <a:t>Alexandria</a:t>
            </a:r>
          </a:p>
          <a:p>
            <a:pPr algn="ctr"/>
            <a:r>
              <a:rPr lang="en-GB" sz="2400" err="1">
                <a:solidFill>
                  <a:schemeClr val="accent4"/>
                </a:solidFill>
              </a:rPr>
              <a:t>vNext</a:t>
            </a:r>
            <a:endParaRPr lang="en-GB" sz="22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5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  <p:bldP spid="4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6C23E-8F02-19C2-E99A-8E3F99BF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442"/>
            <a:ext cx="10515600" cy="1325563"/>
          </a:xfrm>
        </p:spPr>
        <p:txBody>
          <a:bodyPr/>
          <a:lstStyle/>
          <a:p>
            <a:r>
              <a:rPr lang="en-GB"/>
              <a:t>Surfacing knowledge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536924-7099-E93D-D2E6-0DD0E74985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2402010"/>
              </p:ext>
            </p:extLst>
          </p:nvPr>
        </p:nvGraphicFramePr>
        <p:xfrm>
          <a:off x="729559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15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13758-1576-ADCB-7A18-4DFEEC3A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1217"/>
            <a:ext cx="12191999" cy="2275565"/>
          </a:xfrm>
        </p:spPr>
        <p:txBody>
          <a:bodyPr>
            <a:normAutofit/>
          </a:bodyPr>
          <a:lstStyle/>
          <a:p>
            <a:pPr algn="ctr"/>
            <a:r>
              <a:rPr lang="en-GB" sz="480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29742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Viva graphic">
            <a:extLst>
              <a:ext uri="{FF2B5EF4-FFF2-40B4-BE49-F238E27FC236}">
                <a16:creationId xmlns:a16="http://schemas.microsoft.com/office/drawing/2014/main" id="{0833EB2C-283B-4EB1-A43F-5E335E791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797" r="50422" b="36810"/>
          <a:stretch/>
        </p:blipFill>
        <p:spPr bwMode="ltGray">
          <a:xfrm>
            <a:off x="4761824" y="0"/>
            <a:ext cx="74301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478A38-839F-4508-A33C-E80925C21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76" y="585788"/>
            <a:ext cx="4980152" cy="1107996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cs typeface="Segoe UI Semilight"/>
              </a:rPr>
              <a:t>Microsoft Viva Topics</a:t>
            </a:r>
            <a:br>
              <a:rPr lang="en-US">
                <a:solidFill>
                  <a:schemeClr val="tx1"/>
                </a:solidFill>
                <a:cs typeface="Segoe UI Semilight"/>
              </a:rPr>
            </a:br>
            <a:r>
              <a:rPr lang="en-US" sz="2000" spc="0">
                <a:solidFill>
                  <a:schemeClr val="tx1"/>
                </a:solidFill>
                <a:latin typeface="+mn-lt"/>
                <a:cs typeface="Segoe UI Semilight"/>
              </a:rPr>
              <a:t>Knowledge put to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416E1C-8ADA-4BA1-A0AD-1588E276FDCB}"/>
              </a:ext>
            </a:extLst>
          </p:cNvPr>
          <p:cNvSpPr txBox="1"/>
          <p:nvPr/>
        </p:nvSpPr>
        <p:spPr>
          <a:xfrm>
            <a:off x="569088" y="2325917"/>
            <a:ext cx="4349421" cy="360098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>
                <a:solidFill>
                  <a:schemeClr val="accent4"/>
                </a:solidFill>
                <a:effectLst/>
                <a:latin typeface="+mj-lt"/>
                <a:ea typeface="Yu Mincho" panose="02020400000000000000" pitchFamily="18" charset="-128"/>
                <a:cs typeface="Arial" panose="020B0604020202020204" pitchFamily="34" charset="0"/>
              </a:rPr>
              <a:t>Viva Topics </a:t>
            </a:r>
            <a:r>
              <a:rPr lang="en-US" sz="2000">
                <a:effectLst/>
                <a:ea typeface="Yu Mincho" panose="02020400000000000000" pitchFamily="18" charset="-128"/>
                <a:cs typeface="Arial" panose="020B0604020202020204" pitchFamily="34" charset="0"/>
              </a:rPr>
              <a:t>applies AI to empower people with knowledge and expertise in the apps they use every day by automatically </a:t>
            </a:r>
            <a:r>
              <a:rPr lang="en-US" sz="2000">
                <a:solidFill>
                  <a:schemeClr val="accent4"/>
                </a:solidFill>
                <a:effectLst/>
                <a:latin typeface="+mj-lt"/>
                <a:ea typeface="Yu Mincho" panose="02020400000000000000" pitchFamily="18" charset="-128"/>
                <a:cs typeface="Arial" panose="020B0604020202020204" pitchFamily="34" charset="0"/>
              </a:rPr>
              <a:t>organizing content and expertise </a:t>
            </a:r>
            <a:r>
              <a:rPr lang="en-US" sz="2000">
                <a:effectLst/>
                <a:ea typeface="Yu Mincho" panose="02020400000000000000" pitchFamily="18" charset="-128"/>
                <a:cs typeface="Arial" panose="020B0604020202020204" pitchFamily="34" charset="0"/>
              </a:rPr>
              <a:t>across your systems and teams into related topics like projects, products, processes, and customers. </a:t>
            </a:r>
          </a:p>
          <a:p>
            <a:pPr>
              <a:spcBef>
                <a:spcPts val="1200"/>
              </a:spcBef>
            </a:pPr>
            <a:r>
              <a:rPr lang="en-US" sz="2000">
                <a:ea typeface="Yu Mincho" panose="02020400000000000000" pitchFamily="18" charset="-128"/>
                <a:cs typeface="Arial" panose="020B0604020202020204" pitchFamily="34" charset="0"/>
              </a:rPr>
              <a:t>With topic pages and topic centers, experts can </a:t>
            </a:r>
            <a:r>
              <a:rPr lang="en-US" sz="2000">
                <a:solidFill>
                  <a:schemeClr val="accent4"/>
                </a:solidFill>
                <a:effectLst/>
                <a:latin typeface="+mj-lt"/>
                <a:ea typeface="Yu Mincho" panose="02020400000000000000" pitchFamily="18" charset="-128"/>
                <a:cs typeface="Arial" panose="020B0604020202020204" pitchFamily="34" charset="0"/>
              </a:rPr>
              <a:t>share knowledge </a:t>
            </a:r>
            <a:r>
              <a:rPr lang="en-US" sz="2000">
                <a:effectLst/>
                <a:ea typeface="Yu Mincho" panose="02020400000000000000" pitchFamily="18" charset="-128"/>
                <a:cs typeface="Arial" panose="020B0604020202020204" pitchFamily="34" charset="0"/>
              </a:rPr>
              <a:t>with wiki-like simplicity. </a:t>
            </a:r>
          </a:p>
        </p:txBody>
      </p:sp>
    </p:spTree>
    <p:extLst>
      <p:ext uri="{BB962C8B-B14F-4D97-AF65-F5344CB8AC3E}">
        <p14:creationId xmlns:p14="http://schemas.microsoft.com/office/powerpoint/2010/main" val="16297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208FC-5840-D618-D57C-7548526E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96" y="3078134"/>
            <a:ext cx="4127692" cy="701731"/>
          </a:xfrm>
        </p:spPr>
        <p:txBody>
          <a:bodyPr/>
          <a:lstStyle/>
          <a:p>
            <a:r>
              <a:rPr lang="en-GB"/>
              <a:t>Viva Topics demo</a:t>
            </a:r>
          </a:p>
        </p:txBody>
      </p:sp>
      <p:pic>
        <p:nvPicPr>
          <p:cNvPr id="3" name="Graphic 2" descr="Viva graphic">
            <a:extLst>
              <a:ext uri="{FF2B5EF4-FFF2-40B4-BE49-F238E27FC236}">
                <a16:creationId xmlns:a16="http://schemas.microsoft.com/office/drawing/2014/main" id="{E569375C-0A3E-91D8-254C-E38F3A71B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ltGray">
          <a:xfrm>
            <a:off x="5093361" y="891696"/>
            <a:ext cx="6397912" cy="52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0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FE3625-153F-429F-9005-091603C18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5977"/>
            <a:ext cx="12191980" cy="6846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70031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FE3625-153F-429F-9005-091603C18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5977"/>
            <a:ext cx="12191980" cy="6846056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6AEB060-92E6-4B72-A1EA-A6205B538986}"/>
              </a:ext>
            </a:extLst>
          </p:cNvPr>
          <p:cNvSpPr/>
          <p:nvPr/>
        </p:nvSpPr>
        <p:spPr bwMode="auto">
          <a:xfrm>
            <a:off x="4651405" y="5236383"/>
            <a:ext cx="587829" cy="587829"/>
          </a:xfrm>
          <a:prstGeom prst="ellipse">
            <a:avLst/>
          </a:prstGeom>
          <a:solidFill>
            <a:srgbClr val="D83B01">
              <a:alpha val="37000"/>
            </a:srgbClr>
          </a:solidFill>
          <a:ln>
            <a:solidFill>
              <a:srgbClr val="D83B0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396114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FE3625-153F-429F-9005-091603C18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5977"/>
            <a:ext cx="12191980" cy="6846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362699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OneNoteFluid_FileOrder xmlns="1c88734f-45cf-4ee3-8ac1-e8e10e08d449" xsi:nil="true"/>
    <Notes xmlns="1c88734f-45cf-4ee3-8ac1-e8e10e08d449" xsi:nil="true"/>
    <lcf76f155ced4ddcb4097134ff3c332f xmlns="1c88734f-45cf-4ee3-8ac1-e8e10e08d449">
      <Terms xmlns="http://schemas.microsoft.com/office/infopath/2007/PartnerControls"/>
    </lcf76f155ced4ddcb4097134ff3c332f>
    <_ip_UnifiedCompliancePolicyProperties xmlns="http://schemas.microsoft.com/sharepoint/v3" xsi:nil="true"/>
    <TaxCatchAll xmlns="230e9df3-be65-4c73-a93b-d1236ebd677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A95AC407529A4B8367EBCC1BDB6E99" ma:contentTypeVersion="21" ma:contentTypeDescription="Create a new document." ma:contentTypeScope="" ma:versionID="f26b8ac7f9048a48fa4c6472e97599fb">
  <xsd:schema xmlns:xsd="http://www.w3.org/2001/XMLSchema" xmlns:xs="http://www.w3.org/2001/XMLSchema" xmlns:p="http://schemas.microsoft.com/office/2006/metadata/properties" xmlns:ns1="http://schemas.microsoft.com/sharepoint/v3" xmlns:ns2="1c88734f-45cf-4ee3-8ac1-e8e10e08d449" xmlns:ns3="876de33e-aaa5-4507-9b92-b84e676ded0d" xmlns:ns4="230e9df3-be65-4c73-a93b-d1236ebd677e" targetNamespace="http://schemas.microsoft.com/office/2006/metadata/properties" ma:root="true" ma:fieldsID="0704ba74aa297f091eb3f9554931e73f" ns1:_="" ns2:_="" ns3:_="" ns4:_="">
    <xsd:import namespace="http://schemas.microsoft.com/sharepoint/v3"/>
    <xsd:import namespace="1c88734f-45cf-4ee3-8ac1-e8e10e08d449"/>
    <xsd:import namespace="876de33e-aaa5-4507-9b92-b84e676ded0d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OneNoteFluid_FileOrder" minOccurs="0"/>
                <xsd:element ref="ns1:_ip_UnifiedCompliancePolicyProperties" minOccurs="0"/>
                <xsd:element ref="ns1:_ip_UnifiedCompliancePolicyUIAction" minOccurs="0"/>
                <xsd:element ref="ns2:Not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88734f-45cf-4ee3-8ac1-e8e10e08d4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OneNoteFluid_FileOrder" ma:index="23" nillable="true" ma:displayName="OneNoteFluid_FileOrder" ma:internalName="OneNoteFluid_FileOrder">
      <xsd:simpleType>
        <xsd:restriction base="dms:Text">
          <xsd:maxLength value="255"/>
        </xsd:restriction>
      </xsd:simpleType>
    </xsd:element>
    <xsd:element name="Notes" ma:index="26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de33e-aaa5-4507-9b92-b84e676ded0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67f17567-2e52-4bd4-927f-e58e0539d734}" ma:internalName="TaxCatchAll" ma:showField="CatchAllData" ma:web="876de33e-aaa5-4507-9b92-b84e676ded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13F357-E86C-46B6-AB7B-E2D5433BE04F}">
  <ds:schemaRefs>
    <ds:schemaRef ds:uri="http://purl.org/dc/dcmitype/"/>
    <ds:schemaRef ds:uri="http://purl.org/dc/elements/1.1/"/>
    <ds:schemaRef ds:uri="876de33e-aaa5-4507-9b92-b84e676ded0d"/>
    <ds:schemaRef ds:uri="http://www.w3.org/XML/1998/namespace"/>
    <ds:schemaRef ds:uri="http://schemas.microsoft.com/office/infopath/2007/PartnerControls"/>
    <ds:schemaRef ds:uri="http://purl.org/dc/terms/"/>
    <ds:schemaRef ds:uri="http://schemas.microsoft.com/sharepoint/v3"/>
    <ds:schemaRef ds:uri="http://schemas.microsoft.com/office/2006/documentManagement/types"/>
    <ds:schemaRef ds:uri="230e9df3-be65-4c73-a93b-d1236ebd677e"/>
    <ds:schemaRef ds:uri="http://schemas.openxmlformats.org/package/2006/metadata/core-properties"/>
    <ds:schemaRef ds:uri="1c88734f-45cf-4ee3-8ac1-e8e10e08d44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40427A4-E392-4AE6-B6ED-E7FB5E287F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95904A-58D0-498C-9C00-FD21ED2C038E}">
  <ds:schemaRefs>
    <ds:schemaRef ds:uri="1c88734f-45cf-4ee3-8ac1-e8e10e08d449"/>
    <ds:schemaRef ds:uri="230e9df3-be65-4c73-a93b-d1236ebd677e"/>
    <ds:schemaRef ds:uri="876de33e-aaa5-4507-9b92-b84e676ded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977</Words>
  <Application>Microsoft Office PowerPoint</Application>
  <PresentationFormat>Widescreen</PresentationFormat>
  <Paragraphs>245</Paragraphs>
  <Slides>45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Consolas</vt:lpstr>
      <vt:lpstr>Courier New</vt:lpstr>
      <vt:lpstr>Segoe UI</vt:lpstr>
      <vt:lpstr>Segoe UI Light</vt:lpstr>
      <vt:lpstr>Segoe UI Semibold</vt:lpstr>
      <vt:lpstr>Office Theme</vt:lpstr>
      <vt:lpstr>Project Alexandria in Viva Topics: AKBC in practice</vt:lpstr>
      <vt:lpstr>Outline</vt:lpstr>
      <vt:lpstr>The aim of Project Alexandria</vt:lpstr>
      <vt:lpstr>Microsoft Viva: employee experience platform</vt:lpstr>
      <vt:lpstr>Microsoft Viva Topics Knowledge put to work</vt:lpstr>
      <vt:lpstr>Viva Topics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ML challenges posed by the  product requirements</vt:lpstr>
      <vt:lpstr>Product requirements</vt:lpstr>
      <vt:lpstr>From product to ML requirements (1)</vt:lpstr>
      <vt:lpstr>From product to ML requirements (2)</vt:lpstr>
      <vt:lpstr>From product to ML requirements (3)</vt:lpstr>
      <vt:lpstr>From product to ML requirements (4)</vt:lpstr>
      <vt:lpstr>From product to ML requirements (5)</vt:lpstr>
      <vt:lpstr>ML requirements</vt:lpstr>
      <vt:lpstr>A framework to tackle  all these requirements</vt:lpstr>
      <vt:lpstr>Object-oriented view of the KB</vt:lpstr>
      <vt:lpstr>Probabilistic property types</vt:lpstr>
      <vt:lpstr>(Partial) architecture</vt:lpstr>
      <vt:lpstr>Generative model of entity linking</vt:lpstr>
      <vt:lpstr>Future of Alexandria</vt:lpstr>
      <vt:lpstr>Alexandria over time</vt:lpstr>
      <vt:lpstr>Surfacing knowledge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Alexandria in Viva Topics - AKBC 2022</dc:title>
  <dc:creator>Yordan Zaykov</dc:creator>
  <cp:lastModifiedBy>Yordan Zaykov</cp:lastModifiedBy>
  <cp:revision>3</cp:revision>
  <dcterms:created xsi:type="dcterms:W3CDTF">2022-10-29T22:21:21Z</dcterms:created>
  <dcterms:modified xsi:type="dcterms:W3CDTF">2022-11-03T16:40:22Z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0x010100A8A95AC407529A4B8367EBCC1BDB6E99</vt:lpwstr>
  </property>
  <property fmtid="{D5CDD505-2E9C-101B-9397-08002B2CF9AE}" pid="3" name="MediaServiceImageTags">
    <vt:lpwstr/>
  </property>
</Properties>
</file>