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412" r:id="rId3"/>
    <p:sldId id="451" r:id="rId4"/>
    <p:sldId id="413" r:id="rId5"/>
    <p:sldId id="414" r:id="rId6"/>
    <p:sldId id="450" r:id="rId7"/>
    <p:sldId id="420" r:id="rId8"/>
    <p:sldId id="418" r:id="rId9"/>
    <p:sldId id="415" r:id="rId10"/>
    <p:sldId id="417" r:id="rId11"/>
    <p:sldId id="422" r:id="rId12"/>
    <p:sldId id="421" r:id="rId13"/>
    <p:sldId id="423" r:id="rId14"/>
    <p:sldId id="424" r:id="rId15"/>
    <p:sldId id="425" r:id="rId16"/>
    <p:sldId id="426" r:id="rId17"/>
    <p:sldId id="351" r:id="rId18"/>
    <p:sldId id="409" r:id="rId19"/>
    <p:sldId id="356" r:id="rId20"/>
    <p:sldId id="484" r:id="rId21"/>
    <p:sldId id="453" r:id="rId22"/>
    <p:sldId id="357" r:id="rId23"/>
    <p:sldId id="454" r:id="rId24"/>
    <p:sldId id="459" r:id="rId25"/>
    <p:sldId id="460" r:id="rId26"/>
    <p:sldId id="486" r:id="rId27"/>
    <p:sldId id="485" r:id="rId28"/>
    <p:sldId id="470" r:id="rId29"/>
    <p:sldId id="461" r:id="rId30"/>
    <p:sldId id="466" r:id="rId31"/>
    <p:sldId id="467" r:id="rId32"/>
    <p:sldId id="487" r:id="rId33"/>
    <p:sldId id="472" r:id="rId34"/>
    <p:sldId id="473" r:id="rId35"/>
    <p:sldId id="463" r:id="rId36"/>
    <p:sldId id="464" r:id="rId37"/>
    <p:sldId id="465" r:id="rId38"/>
    <p:sldId id="455" r:id="rId39"/>
    <p:sldId id="401" r:id="rId40"/>
    <p:sldId id="408" r:id="rId41"/>
    <p:sldId id="402" r:id="rId42"/>
    <p:sldId id="387" r:id="rId43"/>
    <p:sldId id="448" r:id="rId44"/>
    <p:sldId id="475" r:id="rId45"/>
    <p:sldId id="474" r:id="rId46"/>
    <p:sldId id="456" r:id="rId47"/>
    <p:sldId id="449" r:id="rId48"/>
    <p:sldId id="476" r:id="rId49"/>
    <p:sldId id="478" r:id="rId50"/>
    <p:sldId id="477" r:id="rId51"/>
    <p:sldId id="479" r:id="rId52"/>
    <p:sldId id="480" r:id="rId53"/>
    <p:sldId id="457" r:id="rId54"/>
    <p:sldId id="382" r:id="rId55"/>
    <p:sldId id="489" r:id="rId56"/>
    <p:sldId id="482" r:id="rId57"/>
    <p:sldId id="383" r:id="rId58"/>
    <p:sldId id="483" r:id="rId59"/>
    <p:sldId id="384" r:id="rId60"/>
    <p:sldId id="28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9"/>
    <p:restoredTop sz="92655"/>
  </p:normalViewPr>
  <p:slideViewPr>
    <p:cSldViewPr snapToGrid="0" snapToObjects="1">
      <p:cViewPr>
        <p:scale>
          <a:sx n="100" d="100"/>
          <a:sy n="100" d="100"/>
        </p:scale>
        <p:origin x="912" y="-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4B609-8C03-E946-9D44-8DCC7F2BBBFB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F876BC08-5D7D-B349-84D6-D5C758B51BBE}">
      <dgm:prSet phldrT="[Text]"/>
      <dgm:spPr/>
      <dgm:t>
        <a:bodyPr/>
        <a:lstStyle/>
        <a:p>
          <a:r>
            <a:rPr lang="en-US" dirty="0" smtClean="0"/>
            <a:t>Entity</a:t>
          </a:r>
        </a:p>
        <a:p>
          <a:r>
            <a:rPr lang="en-US" dirty="0" smtClean="0"/>
            <a:t>Identification</a:t>
          </a:r>
          <a:endParaRPr lang="en-US" dirty="0"/>
        </a:p>
      </dgm:t>
    </dgm:pt>
    <dgm:pt modelId="{B1F7AE7E-6221-9345-8400-BAE718D31E41}" type="parTrans" cxnId="{5A80ED94-DAAB-F14A-B89A-2959DFB4C6AF}">
      <dgm:prSet/>
      <dgm:spPr/>
      <dgm:t>
        <a:bodyPr/>
        <a:lstStyle/>
        <a:p>
          <a:endParaRPr lang="en-US"/>
        </a:p>
      </dgm:t>
    </dgm:pt>
    <dgm:pt modelId="{AB04DC0A-0CA8-2442-B1F7-0466BA544BD3}" type="sibTrans" cxnId="{5A80ED94-DAAB-F14A-B89A-2959DFB4C6AF}">
      <dgm:prSet/>
      <dgm:spPr/>
      <dgm:t>
        <a:bodyPr/>
        <a:lstStyle/>
        <a:p>
          <a:endParaRPr lang="en-US"/>
        </a:p>
      </dgm:t>
    </dgm:pt>
    <dgm:pt modelId="{3977E914-DF63-874A-AA09-7F03CF313808}">
      <dgm:prSet phldrT="[Text]"/>
      <dgm:spPr/>
      <dgm:t>
        <a:bodyPr/>
        <a:lstStyle/>
        <a:p>
          <a:r>
            <a:rPr lang="en-US" dirty="0" smtClean="0"/>
            <a:t>Automatic</a:t>
          </a:r>
        </a:p>
        <a:p>
          <a:r>
            <a:rPr lang="en-US" dirty="0" smtClean="0"/>
            <a:t>Annotation</a:t>
          </a:r>
          <a:endParaRPr lang="en-US" dirty="0"/>
        </a:p>
      </dgm:t>
    </dgm:pt>
    <dgm:pt modelId="{92BA29BE-1DE7-5A4A-9630-CF704ED7B859}" type="parTrans" cxnId="{7872005B-D891-A34B-B5CB-76367EF99C42}">
      <dgm:prSet/>
      <dgm:spPr/>
      <dgm:t>
        <a:bodyPr/>
        <a:lstStyle/>
        <a:p>
          <a:endParaRPr lang="en-US"/>
        </a:p>
      </dgm:t>
    </dgm:pt>
    <dgm:pt modelId="{3191E21B-8245-8B4E-8D7F-3B7E339D24D5}" type="sibTrans" cxnId="{7872005B-D891-A34B-B5CB-76367EF99C42}">
      <dgm:prSet/>
      <dgm:spPr/>
      <dgm:t>
        <a:bodyPr/>
        <a:lstStyle/>
        <a:p>
          <a:endParaRPr lang="en-US"/>
        </a:p>
      </dgm:t>
    </dgm:pt>
    <dgm:pt modelId="{1762AB63-74D3-A24D-83E8-F9C5A214E285}">
      <dgm:prSet phldrT="[Text]"/>
      <dgm:spPr/>
      <dgm:t>
        <a:bodyPr/>
        <a:lstStyle/>
        <a:p>
          <a:r>
            <a:rPr lang="en-US" dirty="0" smtClean="0"/>
            <a:t>Training</a:t>
          </a:r>
          <a:endParaRPr lang="en-US" dirty="0"/>
        </a:p>
      </dgm:t>
    </dgm:pt>
    <dgm:pt modelId="{48A3624F-413F-9B41-A58F-E9000F957028}" type="parTrans" cxnId="{FDEF1269-EE2A-3C49-BA8A-81609351A7AE}">
      <dgm:prSet/>
      <dgm:spPr/>
      <dgm:t>
        <a:bodyPr/>
        <a:lstStyle/>
        <a:p>
          <a:endParaRPr lang="en-US"/>
        </a:p>
      </dgm:t>
    </dgm:pt>
    <dgm:pt modelId="{6E7CE0D2-5B87-9745-9A4E-40DD9F1CEF7A}" type="sibTrans" cxnId="{FDEF1269-EE2A-3C49-BA8A-81609351A7AE}">
      <dgm:prSet/>
      <dgm:spPr/>
      <dgm:t>
        <a:bodyPr/>
        <a:lstStyle/>
        <a:p>
          <a:endParaRPr lang="en-US"/>
        </a:p>
      </dgm:t>
    </dgm:pt>
    <dgm:pt modelId="{829F1383-2D69-264B-B50A-1A857036B56D}" type="pres">
      <dgm:prSet presAssocID="{2BE4B609-8C03-E946-9D44-8DCC7F2BBBFB}" presName="Name0" presStyleCnt="0">
        <dgm:presLayoutVars>
          <dgm:dir/>
          <dgm:resizeHandles val="exact"/>
        </dgm:presLayoutVars>
      </dgm:prSet>
      <dgm:spPr/>
    </dgm:pt>
    <dgm:pt modelId="{FC15E770-3FEF-8C44-A1DB-4B53129B7D52}" type="pres">
      <dgm:prSet presAssocID="{F876BC08-5D7D-B349-84D6-D5C758B51BBE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9EBF3-AF9B-554E-8BD0-5A1A33893570}" type="pres">
      <dgm:prSet presAssocID="{AB04DC0A-0CA8-2442-B1F7-0466BA544BD3}" presName="parSpace" presStyleCnt="0"/>
      <dgm:spPr/>
    </dgm:pt>
    <dgm:pt modelId="{111F495E-12E0-944C-96A7-AD4B1DDBD922}" type="pres">
      <dgm:prSet presAssocID="{3977E914-DF63-874A-AA09-7F03CF313808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7AEFC-65B0-2A43-B7A4-A28946F968DF}" type="pres">
      <dgm:prSet presAssocID="{3191E21B-8245-8B4E-8D7F-3B7E339D24D5}" presName="parSpace" presStyleCnt="0"/>
      <dgm:spPr/>
    </dgm:pt>
    <dgm:pt modelId="{3C99AA5C-D3A5-DA45-BED2-43DA06AA62B5}" type="pres">
      <dgm:prSet presAssocID="{1762AB63-74D3-A24D-83E8-F9C5A214E285}" presName="parTxOnly" presStyleLbl="node1" presStyleIdx="2" presStyleCnt="3" custLinFactNeighborX="4186" custLinFactNeighborY="-1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80ED94-DAAB-F14A-B89A-2959DFB4C6AF}" srcId="{2BE4B609-8C03-E946-9D44-8DCC7F2BBBFB}" destId="{F876BC08-5D7D-B349-84D6-D5C758B51BBE}" srcOrd="0" destOrd="0" parTransId="{B1F7AE7E-6221-9345-8400-BAE718D31E41}" sibTransId="{AB04DC0A-0CA8-2442-B1F7-0466BA544BD3}"/>
    <dgm:cxn modelId="{B9321A42-9148-A442-B349-EB8538BB45B3}" type="presOf" srcId="{3977E914-DF63-874A-AA09-7F03CF313808}" destId="{111F495E-12E0-944C-96A7-AD4B1DDBD922}" srcOrd="0" destOrd="0" presId="urn:microsoft.com/office/officeart/2005/8/layout/hChevron3"/>
    <dgm:cxn modelId="{8343E052-C785-6C46-A473-FA08672AF3E3}" type="presOf" srcId="{1762AB63-74D3-A24D-83E8-F9C5A214E285}" destId="{3C99AA5C-D3A5-DA45-BED2-43DA06AA62B5}" srcOrd="0" destOrd="0" presId="urn:microsoft.com/office/officeart/2005/8/layout/hChevron3"/>
    <dgm:cxn modelId="{7872005B-D891-A34B-B5CB-76367EF99C42}" srcId="{2BE4B609-8C03-E946-9D44-8DCC7F2BBBFB}" destId="{3977E914-DF63-874A-AA09-7F03CF313808}" srcOrd="1" destOrd="0" parTransId="{92BA29BE-1DE7-5A4A-9630-CF704ED7B859}" sibTransId="{3191E21B-8245-8B4E-8D7F-3B7E339D24D5}"/>
    <dgm:cxn modelId="{FDEF1269-EE2A-3C49-BA8A-81609351A7AE}" srcId="{2BE4B609-8C03-E946-9D44-8DCC7F2BBBFB}" destId="{1762AB63-74D3-A24D-83E8-F9C5A214E285}" srcOrd="2" destOrd="0" parTransId="{48A3624F-413F-9B41-A58F-E9000F957028}" sibTransId="{6E7CE0D2-5B87-9745-9A4E-40DD9F1CEF7A}"/>
    <dgm:cxn modelId="{13181563-0AEC-FF41-BC29-C129CE121D2F}" type="presOf" srcId="{F876BC08-5D7D-B349-84D6-D5C758B51BBE}" destId="{FC15E770-3FEF-8C44-A1DB-4B53129B7D52}" srcOrd="0" destOrd="0" presId="urn:microsoft.com/office/officeart/2005/8/layout/hChevron3"/>
    <dgm:cxn modelId="{46DEFBAF-2B4B-774D-BE8A-8725EB08B489}" type="presOf" srcId="{2BE4B609-8C03-E946-9D44-8DCC7F2BBBFB}" destId="{829F1383-2D69-264B-B50A-1A857036B56D}" srcOrd="0" destOrd="0" presId="urn:microsoft.com/office/officeart/2005/8/layout/hChevron3"/>
    <dgm:cxn modelId="{D6301E8A-53F7-F44C-95C0-DF472F584110}" type="presParOf" srcId="{829F1383-2D69-264B-B50A-1A857036B56D}" destId="{FC15E770-3FEF-8C44-A1DB-4B53129B7D52}" srcOrd="0" destOrd="0" presId="urn:microsoft.com/office/officeart/2005/8/layout/hChevron3"/>
    <dgm:cxn modelId="{8295BEB3-2A46-1D42-A909-6BA9B1402BEA}" type="presParOf" srcId="{829F1383-2D69-264B-B50A-1A857036B56D}" destId="{2D99EBF3-AF9B-554E-8BD0-5A1A33893570}" srcOrd="1" destOrd="0" presId="urn:microsoft.com/office/officeart/2005/8/layout/hChevron3"/>
    <dgm:cxn modelId="{6FB9754C-5DBE-0848-8D6F-BA4383280D07}" type="presParOf" srcId="{829F1383-2D69-264B-B50A-1A857036B56D}" destId="{111F495E-12E0-944C-96A7-AD4B1DDBD922}" srcOrd="2" destOrd="0" presId="urn:microsoft.com/office/officeart/2005/8/layout/hChevron3"/>
    <dgm:cxn modelId="{7F5FC15F-8CB3-9543-91AA-F5E13E98FDFA}" type="presParOf" srcId="{829F1383-2D69-264B-B50A-1A857036B56D}" destId="{B507AEFC-65B0-2A43-B7A4-A28946F968DF}" srcOrd="3" destOrd="0" presId="urn:microsoft.com/office/officeart/2005/8/layout/hChevron3"/>
    <dgm:cxn modelId="{3257C1F1-D553-4E43-AF60-CD9CD6F0DAFF}" type="presParOf" srcId="{829F1383-2D69-264B-B50A-1A857036B56D}" destId="{3C99AA5C-D3A5-DA45-BED2-43DA06AA62B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5E770-3FEF-8C44-A1DB-4B53129B7D52}">
      <dsp:nvSpPr>
        <dsp:cNvPr id="0" name=""/>
        <dsp:cNvSpPr/>
      </dsp:nvSpPr>
      <dsp:spPr>
        <a:xfrm>
          <a:off x="2808" y="12670"/>
          <a:ext cx="2456133" cy="9824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Entity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Identification</a:t>
          </a:r>
          <a:endParaRPr lang="en-US" sz="2300" kern="1200" dirty="0"/>
        </a:p>
      </dsp:txBody>
      <dsp:txXfrm>
        <a:off x="2808" y="12670"/>
        <a:ext cx="2210520" cy="982453"/>
      </dsp:txXfrm>
    </dsp:sp>
    <dsp:sp modelId="{111F495E-12E0-944C-96A7-AD4B1DDBD922}">
      <dsp:nvSpPr>
        <dsp:cNvPr id="0" name=""/>
        <dsp:cNvSpPr/>
      </dsp:nvSpPr>
      <dsp:spPr>
        <a:xfrm>
          <a:off x="1967715" y="12670"/>
          <a:ext cx="2456133" cy="982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Automatic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Annotation</a:t>
          </a:r>
          <a:endParaRPr lang="en-US" sz="2300" kern="1200" dirty="0"/>
        </a:p>
      </dsp:txBody>
      <dsp:txXfrm>
        <a:off x="2458942" y="12670"/>
        <a:ext cx="1473680" cy="982453"/>
      </dsp:txXfrm>
    </dsp:sp>
    <dsp:sp modelId="{3C99AA5C-D3A5-DA45-BED2-43DA06AA62B5}">
      <dsp:nvSpPr>
        <dsp:cNvPr id="0" name=""/>
        <dsp:cNvSpPr/>
      </dsp:nvSpPr>
      <dsp:spPr>
        <a:xfrm>
          <a:off x="3935430" y="1225"/>
          <a:ext cx="2456133" cy="982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Training</a:t>
          </a:r>
          <a:endParaRPr lang="en-US" sz="2300" kern="1200" dirty="0"/>
        </a:p>
      </dsp:txBody>
      <dsp:txXfrm>
        <a:off x="4426657" y="1225"/>
        <a:ext cx="1473680" cy="982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BB650-5196-C244-98CD-F6B6E2F41834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C6515-17C3-4D45-8337-A908509BE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50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8A197-3317-C441-A71D-F9AB87CA08D2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78C78-90AE-DE40-8ACF-CB904B45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5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64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numbers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49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numbers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6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Galaxy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0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81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8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28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4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7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numbers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0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numbers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2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Galaxy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0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numbers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9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numbers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8C78-90AE-DE40-8ACF-CB904B4537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9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swde.codeplex.com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3.png"/><Relationship Id="rId5" Type="http://schemas.openxmlformats.org/officeDocument/2006/relationships/image" Target="../media/image47.tif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3.png"/><Relationship Id="rId5" Type="http://schemas.openxmlformats.org/officeDocument/2006/relationships/image" Target="../media/image47.tif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0.png"/><Relationship Id="rId20" Type="http://schemas.openxmlformats.org/officeDocument/2006/relationships/image" Target="../media/image530.png"/><Relationship Id="rId10" Type="http://schemas.openxmlformats.org/officeDocument/2006/relationships/image" Target="../media/image430.png"/><Relationship Id="rId11" Type="http://schemas.openxmlformats.org/officeDocument/2006/relationships/image" Target="../media/image440.png"/><Relationship Id="rId12" Type="http://schemas.openxmlformats.org/officeDocument/2006/relationships/image" Target="../media/image450.png"/><Relationship Id="rId13" Type="http://schemas.openxmlformats.org/officeDocument/2006/relationships/image" Target="../media/image460.png"/><Relationship Id="rId14" Type="http://schemas.openxmlformats.org/officeDocument/2006/relationships/image" Target="../media/image470.png"/><Relationship Id="rId15" Type="http://schemas.openxmlformats.org/officeDocument/2006/relationships/image" Target="../media/image480.png"/><Relationship Id="rId16" Type="http://schemas.openxmlformats.org/officeDocument/2006/relationships/image" Target="../media/image490.png"/><Relationship Id="rId17" Type="http://schemas.openxmlformats.org/officeDocument/2006/relationships/image" Target="../media/image500.png"/><Relationship Id="rId18" Type="http://schemas.openxmlformats.org/officeDocument/2006/relationships/image" Target="../media/image510.png"/><Relationship Id="rId19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0.png"/><Relationship Id="rId4" Type="http://schemas.openxmlformats.org/officeDocument/2006/relationships/image" Target="../media/image370.png"/><Relationship Id="rId5" Type="http://schemas.openxmlformats.org/officeDocument/2006/relationships/image" Target="../media/image380.png"/><Relationship Id="rId6" Type="http://schemas.openxmlformats.org/officeDocument/2006/relationships/image" Target="../media/image390.png"/><Relationship Id="rId7" Type="http://schemas.openxmlformats.org/officeDocument/2006/relationships/image" Target="../media/image400.png"/><Relationship Id="rId8" Type="http://schemas.openxmlformats.org/officeDocument/2006/relationships/image" Target="../media/image4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Challenges and Innovations in Building a Product Knowledge Graph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Xin Luna Dong, Amazon</a:t>
            </a:r>
          </a:p>
          <a:p>
            <a:pPr algn="ctr"/>
            <a:r>
              <a:rPr lang="en-US" dirty="0" smtClean="0"/>
              <a:t>December,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Graph vs. Knowledge Graph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413215" y="2121716"/>
            <a:ext cx="1449566" cy="2727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8829" y="3409930"/>
            <a:ext cx="1724335" cy="6445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23"/>
          <p:cNvSpPr txBox="1"/>
          <p:nvPr/>
        </p:nvSpPr>
        <p:spPr>
          <a:xfrm>
            <a:off x="6647659" y="340993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31" name="Oval 30"/>
          <p:cNvSpPr/>
          <p:nvPr/>
        </p:nvSpPr>
        <p:spPr>
          <a:xfrm>
            <a:off x="4562767" y="2005908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32" name="Oval 31"/>
          <p:cNvSpPr/>
          <p:nvPr/>
        </p:nvSpPr>
        <p:spPr>
          <a:xfrm>
            <a:off x="5226969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33" name="Oval 32"/>
          <p:cNvSpPr/>
          <p:nvPr/>
        </p:nvSpPr>
        <p:spPr>
          <a:xfrm>
            <a:off x="5226969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4" name="Oval 33"/>
          <p:cNvSpPr/>
          <p:nvPr/>
        </p:nvSpPr>
        <p:spPr>
          <a:xfrm>
            <a:off x="7742290" y="356503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5" name="Oval 34"/>
          <p:cNvSpPr/>
          <p:nvPr/>
        </p:nvSpPr>
        <p:spPr>
          <a:xfrm>
            <a:off x="7742290" y="227649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6" name="Oval 35"/>
          <p:cNvSpPr/>
          <p:nvPr/>
        </p:nvSpPr>
        <p:spPr>
          <a:xfrm>
            <a:off x="7742290" y="485356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7" name="Text Box 6"/>
          <p:cNvSpPr txBox="1"/>
          <p:nvPr/>
        </p:nvSpPr>
        <p:spPr>
          <a:xfrm>
            <a:off x="5226969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mid345</a:t>
            </a:r>
          </a:p>
        </p:txBody>
      </p:sp>
      <p:sp>
        <p:nvSpPr>
          <p:cNvPr id="38" name="Text Box 7"/>
          <p:cNvSpPr txBox="1"/>
          <p:nvPr/>
        </p:nvSpPr>
        <p:spPr>
          <a:xfrm>
            <a:off x="5226969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mid346</a:t>
            </a:r>
          </a:p>
        </p:txBody>
      </p:sp>
      <p:sp>
        <p:nvSpPr>
          <p:cNvPr id="39" name="Text Box 8"/>
          <p:cNvSpPr txBox="1"/>
          <p:nvPr/>
        </p:nvSpPr>
        <p:spPr>
          <a:xfrm>
            <a:off x="7742290" y="251511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mid127</a:t>
            </a:r>
          </a:p>
        </p:txBody>
      </p:sp>
      <p:sp>
        <p:nvSpPr>
          <p:cNvPr id="40" name="Text Box 9"/>
          <p:cNvSpPr txBox="1"/>
          <p:nvPr/>
        </p:nvSpPr>
        <p:spPr>
          <a:xfrm>
            <a:off x="7742290" y="510411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mid129</a:t>
            </a:r>
          </a:p>
        </p:txBody>
      </p:sp>
      <p:sp>
        <p:nvSpPr>
          <p:cNvPr id="41" name="Text Box 10"/>
          <p:cNvSpPr txBox="1"/>
          <p:nvPr/>
        </p:nvSpPr>
        <p:spPr>
          <a:xfrm>
            <a:off x="7742290" y="3815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mid128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018829" y="2765663"/>
            <a:ext cx="1729283" cy="644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534150" y="2706009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534150" y="534273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534150" y="397068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1" idx="4"/>
            <a:endCxn id="32" idx="0"/>
          </p:cNvCxnSpPr>
          <p:nvPr/>
        </p:nvCxnSpPr>
        <p:spPr>
          <a:xfrm>
            <a:off x="5619988" y="2555963"/>
            <a:ext cx="0" cy="376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3" idx="0"/>
            <a:endCxn id="33" idx="4"/>
          </p:cNvCxnSpPr>
          <p:nvPr/>
        </p:nvCxnSpPr>
        <p:spPr>
          <a:xfrm flipV="1">
            <a:off x="5619988" y="5265183"/>
            <a:ext cx="0" cy="3622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0"/>
          <p:cNvSpPr txBox="1"/>
          <p:nvPr/>
        </p:nvSpPr>
        <p:spPr>
          <a:xfrm>
            <a:off x="6647659" y="261056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49" name="Text Box 21"/>
          <p:cNvSpPr txBox="1"/>
          <p:nvPr/>
        </p:nvSpPr>
        <p:spPr>
          <a:xfrm>
            <a:off x="6647659" y="517570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50" name="Freeform 49"/>
          <p:cNvSpPr/>
          <p:nvPr/>
        </p:nvSpPr>
        <p:spPr>
          <a:xfrm>
            <a:off x="6018829" y="4054198"/>
            <a:ext cx="1724043" cy="802650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51" name="Freeform 50"/>
          <p:cNvSpPr/>
          <p:nvPr/>
        </p:nvSpPr>
        <p:spPr>
          <a:xfrm flipH="1" flipV="1">
            <a:off x="6018829" y="4054198"/>
            <a:ext cx="1724043" cy="777595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52" name="Text Box 29"/>
          <p:cNvSpPr txBox="1"/>
          <p:nvPr/>
        </p:nvSpPr>
        <p:spPr>
          <a:xfrm>
            <a:off x="6007185" y="3779788"/>
            <a:ext cx="1106567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directed_by</a:t>
            </a:r>
          </a:p>
        </p:txBody>
      </p:sp>
      <p:sp>
        <p:nvSpPr>
          <p:cNvPr id="53" name="Text Box 30"/>
          <p:cNvSpPr txBox="1"/>
          <p:nvPr/>
        </p:nvSpPr>
        <p:spPr>
          <a:xfrm>
            <a:off x="5602879" y="258836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4" name="Text Box 31"/>
          <p:cNvSpPr txBox="1"/>
          <p:nvPr/>
        </p:nvSpPr>
        <p:spPr>
          <a:xfrm>
            <a:off x="8848565" y="502059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7" name="Text Box 32"/>
          <p:cNvSpPr txBox="1"/>
          <p:nvPr/>
        </p:nvSpPr>
        <p:spPr>
          <a:xfrm>
            <a:off x="8848565" y="364969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8" name="Text Box 33"/>
          <p:cNvSpPr txBox="1"/>
          <p:nvPr/>
        </p:nvSpPr>
        <p:spPr>
          <a:xfrm>
            <a:off x="8836921" y="23719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60" name="Text Box 34"/>
          <p:cNvSpPr txBox="1"/>
          <p:nvPr/>
        </p:nvSpPr>
        <p:spPr>
          <a:xfrm>
            <a:off x="5619988" y="527077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62" name="Text Box 35"/>
          <p:cNvSpPr txBox="1"/>
          <p:nvPr/>
        </p:nvSpPr>
        <p:spPr>
          <a:xfrm>
            <a:off x="4953165" y="2114093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“Forrest Gump”</a:t>
            </a:r>
          </a:p>
        </p:txBody>
      </p:sp>
      <p:sp>
        <p:nvSpPr>
          <p:cNvPr id="63" name="Oval 62"/>
          <p:cNvSpPr/>
          <p:nvPr/>
        </p:nvSpPr>
        <p:spPr>
          <a:xfrm>
            <a:off x="4562767" y="562745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5" name="Text Box 38"/>
          <p:cNvSpPr txBox="1"/>
          <p:nvPr/>
        </p:nvSpPr>
        <p:spPr>
          <a:xfrm>
            <a:off x="4933673" y="5739623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“Larry Crowne”</a:t>
            </a:r>
          </a:p>
        </p:txBody>
      </p:sp>
      <p:sp>
        <p:nvSpPr>
          <p:cNvPr id="66" name="Oval 65"/>
          <p:cNvSpPr/>
          <p:nvPr/>
        </p:nvSpPr>
        <p:spPr>
          <a:xfrm>
            <a:off x="9791810" y="301351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7" name="Text Box 40"/>
          <p:cNvSpPr txBox="1"/>
          <p:nvPr/>
        </p:nvSpPr>
        <p:spPr>
          <a:xfrm>
            <a:off x="9944302" y="3136398"/>
            <a:ext cx="1886547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“</a:t>
            </a:r>
            <a:r>
              <a:rPr lang="zh-CN" altLang="en-US" sz="1400" dirty="0">
                <a:ea typeface="宋体" charset="-122"/>
                <a:cs typeface="Times New Roman" charset="0"/>
              </a:rPr>
              <a:t>罗宾</a:t>
            </a:r>
            <a:r>
              <a:rPr lang="en-US" altLang="zh-CN" sz="1400" dirty="0">
                <a:ea typeface="宋体" charset="-122"/>
                <a:cs typeface="Times New Roman" charset="0"/>
              </a:rPr>
              <a:t>·</a:t>
            </a:r>
            <a:r>
              <a:rPr lang="zh-CN" altLang="en-US" sz="1400" dirty="0">
                <a:ea typeface="宋体" charset="-122"/>
                <a:cs typeface="Times New Roman" charset="0"/>
              </a:rPr>
              <a:t>怀特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791810" y="3692672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9" name="Text Box 42"/>
          <p:cNvSpPr txBox="1"/>
          <p:nvPr/>
        </p:nvSpPr>
        <p:spPr>
          <a:xfrm>
            <a:off x="10257611" y="3815581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“Tom Hanks”</a:t>
            </a:r>
          </a:p>
        </p:txBody>
      </p:sp>
      <p:sp>
        <p:nvSpPr>
          <p:cNvPr id="76" name="Oval 75"/>
          <p:cNvSpPr/>
          <p:nvPr/>
        </p:nvSpPr>
        <p:spPr>
          <a:xfrm>
            <a:off x="9791810" y="5037220"/>
            <a:ext cx="2114442" cy="60506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77" name="Text Box 44"/>
          <p:cNvSpPr txBox="1"/>
          <p:nvPr/>
        </p:nvSpPr>
        <p:spPr>
          <a:xfrm>
            <a:off x="10257611" y="5187633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“Julia Roberts”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018829" y="4853567"/>
            <a:ext cx="1728992" cy="4829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24"/>
          <p:cNvSpPr txBox="1"/>
          <p:nvPr/>
        </p:nvSpPr>
        <p:spPr>
          <a:xfrm>
            <a:off x="6333244" y="444791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80" name="Oval 79"/>
          <p:cNvSpPr/>
          <p:nvPr/>
        </p:nvSpPr>
        <p:spPr>
          <a:xfrm>
            <a:off x="9792035" y="2427875"/>
            <a:ext cx="2114441" cy="550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81" name="Text Box 49"/>
          <p:cNvSpPr txBox="1"/>
          <p:nvPr/>
        </p:nvSpPr>
        <p:spPr>
          <a:xfrm>
            <a:off x="9943425" y="2555963"/>
            <a:ext cx="1886546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“Robin 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Wright Penn”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787915" y="1841176"/>
            <a:ext cx="2113630" cy="549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83" name="Text Box 40"/>
          <p:cNvSpPr txBox="1"/>
          <p:nvPr/>
        </p:nvSpPr>
        <p:spPr>
          <a:xfrm>
            <a:off x="10174899" y="1966935"/>
            <a:ext cx="1656550" cy="55805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“Robin Wright”</a:t>
            </a:r>
          </a:p>
        </p:txBody>
      </p:sp>
      <p:sp>
        <p:nvSpPr>
          <p:cNvPr id="84" name="Text Box 33"/>
          <p:cNvSpPr txBox="1"/>
          <p:nvPr/>
        </p:nvSpPr>
        <p:spPr>
          <a:xfrm>
            <a:off x="8762407" y="1957261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8413215" y="2963893"/>
            <a:ext cx="1378595" cy="324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Box 33"/>
          <p:cNvSpPr txBox="1"/>
          <p:nvPr/>
        </p:nvSpPr>
        <p:spPr>
          <a:xfrm>
            <a:off x="8799532" y="2821500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87" name="Oval 86"/>
          <p:cNvSpPr/>
          <p:nvPr/>
        </p:nvSpPr>
        <p:spPr>
          <a:xfrm>
            <a:off x="9791813" y="437001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 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July 9</a:t>
            </a:r>
            <a:r>
              <a:rPr lang="en-US" sz="1400" baseline="300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th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, 1956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8413215" y="4252428"/>
            <a:ext cx="1378598" cy="392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32"/>
          <p:cNvSpPr txBox="1"/>
          <p:nvPr/>
        </p:nvSpPr>
        <p:spPr>
          <a:xfrm>
            <a:off x="8513764" y="4463620"/>
            <a:ext cx="1362548" cy="34483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a typeface="宋体" charset="-122"/>
                <a:cs typeface="Times New Roman" charset="0"/>
              </a:rPr>
              <a:t>birth_date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9787509" y="573554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Person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8413215" y="5540963"/>
            <a:ext cx="1374294" cy="454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Box 31"/>
          <p:cNvSpPr txBox="1"/>
          <p:nvPr/>
        </p:nvSpPr>
        <p:spPr>
          <a:xfrm>
            <a:off x="8691503" y="571807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92654" y="2477048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1" name="Oval 60"/>
          <p:cNvSpPr/>
          <p:nvPr/>
        </p:nvSpPr>
        <p:spPr>
          <a:xfrm>
            <a:off x="3355290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4" name="Oval 63"/>
          <p:cNvSpPr/>
          <p:nvPr/>
        </p:nvSpPr>
        <p:spPr>
          <a:xfrm>
            <a:off x="3355290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70" name="Text Box 6"/>
          <p:cNvSpPr txBox="1"/>
          <p:nvPr/>
        </p:nvSpPr>
        <p:spPr>
          <a:xfrm>
            <a:off x="3383866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mid568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71" name="Text Box 7"/>
          <p:cNvSpPr txBox="1"/>
          <p:nvPr/>
        </p:nvSpPr>
        <p:spPr>
          <a:xfrm>
            <a:off x="3398154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mid570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72" name="Straight Connector 71"/>
          <p:cNvCxnSpPr>
            <a:stCxn id="59" idx="6"/>
          </p:cNvCxnSpPr>
          <p:nvPr/>
        </p:nvCxnSpPr>
        <p:spPr>
          <a:xfrm>
            <a:off x="2407096" y="2752076"/>
            <a:ext cx="947969" cy="5883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91" idx="6"/>
          </p:cNvCxnSpPr>
          <p:nvPr/>
        </p:nvCxnSpPr>
        <p:spPr>
          <a:xfrm flipV="1">
            <a:off x="2407096" y="4861322"/>
            <a:ext cx="949067" cy="5155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30"/>
          <p:cNvSpPr txBox="1"/>
          <p:nvPr/>
        </p:nvSpPr>
        <p:spPr>
          <a:xfrm>
            <a:off x="2596367" y="2699605"/>
            <a:ext cx="914377" cy="28556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ASIN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75" name="Text Box 34"/>
          <p:cNvSpPr txBox="1"/>
          <p:nvPr/>
        </p:nvSpPr>
        <p:spPr>
          <a:xfrm>
            <a:off x="2646527" y="513007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ASIN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0" name="Text Box 35"/>
          <p:cNvSpPr txBox="1"/>
          <p:nvPr/>
        </p:nvSpPr>
        <p:spPr>
          <a:xfrm>
            <a:off x="731156" y="2597130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</a:rPr>
              <a:t>B0035QUXWR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92654" y="5101837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92" name="Text Box 38"/>
          <p:cNvSpPr txBox="1"/>
          <p:nvPr/>
        </p:nvSpPr>
        <p:spPr>
          <a:xfrm>
            <a:off x="798675" y="5239041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B0067XLIG8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2407096" y="3620092"/>
            <a:ext cx="1063307" cy="4437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30"/>
          <p:cNvSpPr txBox="1"/>
          <p:nvPr/>
        </p:nvSpPr>
        <p:spPr>
          <a:xfrm>
            <a:off x="2603624" y="324293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2407096" y="4063818"/>
            <a:ext cx="1063307" cy="5139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30"/>
          <p:cNvSpPr txBox="1"/>
          <p:nvPr/>
        </p:nvSpPr>
        <p:spPr>
          <a:xfrm>
            <a:off x="2632678" y="450499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2654" y="1842084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</a:rPr>
              <a:t>B0035QUXWQ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92654" y="5729416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B0067XLIG4</a:t>
            </a:r>
            <a:r>
              <a:rPr lang="en-US" sz="1400" dirty="0">
                <a:solidFill>
                  <a:schemeClr val="tx1"/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cxnSp>
        <p:nvCxnSpPr>
          <p:cNvPr id="103" name="Straight Connector 102"/>
          <p:cNvCxnSpPr>
            <a:stCxn id="101" idx="6"/>
            <a:endCxn id="109" idx="2"/>
          </p:cNvCxnSpPr>
          <p:nvPr/>
        </p:nvCxnSpPr>
        <p:spPr>
          <a:xfrm>
            <a:off x="2407096" y="2117112"/>
            <a:ext cx="943569" cy="4433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02" idx="6"/>
            <a:endCxn id="108" idx="2"/>
          </p:cNvCxnSpPr>
          <p:nvPr/>
        </p:nvCxnSpPr>
        <p:spPr>
          <a:xfrm flipV="1">
            <a:off x="2407096" y="5658902"/>
            <a:ext cx="955632" cy="3455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20"/>
          <p:cNvSpPr txBox="1"/>
          <p:nvPr/>
        </p:nvSpPr>
        <p:spPr>
          <a:xfrm>
            <a:off x="2604541" y="2320675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ASIN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6" name="Text Box 20"/>
          <p:cNvSpPr txBox="1"/>
          <p:nvPr/>
        </p:nvSpPr>
        <p:spPr>
          <a:xfrm>
            <a:off x="2647857" y="552996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ASIN</a:t>
            </a:r>
            <a:endParaRPr lang="en-US" sz="140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349176" y="3684269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8" name="Oval 107"/>
          <p:cNvSpPr/>
          <p:nvPr/>
        </p:nvSpPr>
        <p:spPr>
          <a:xfrm>
            <a:off x="3362728" y="5256234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9" name="Oval 108"/>
          <p:cNvSpPr/>
          <p:nvPr/>
        </p:nvSpPr>
        <p:spPr>
          <a:xfrm>
            <a:off x="3350665" y="215784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0" name="Text Box 6"/>
          <p:cNvSpPr txBox="1"/>
          <p:nvPr/>
        </p:nvSpPr>
        <p:spPr>
          <a:xfrm>
            <a:off x="3381509" y="239240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mid567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1" name="Text Box 6"/>
          <p:cNvSpPr txBox="1"/>
          <p:nvPr/>
        </p:nvSpPr>
        <p:spPr>
          <a:xfrm>
            <a:off x="3390582" y="3936083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mid569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2" name="Text Box 7"/>
          <p:cNvSpPr txBox="1"/>
          <p:nvPr/>
        </p:nvSpPr>
        <p:spPr>
          <a:xfrm>
            <a:off x="3407270" y="5503663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mid571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113" name="Straight Connector 112"/>
          <p:cNvCxnSpPr>
            <a:endCxn id="32" idx="1"/>
          </p:cNvCxnSpPr>
          <p:nvPr/>
        </p:nvCxnSpPr>
        <p:spPr>
          <a:xfrm>
            <a:off x="4126212" y="2547991"/>
            <a:ext cx="1215870" cy="502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endCxn id="37" idx="1"/>
          </p:cNvCxnSpPr>
          <p:nvPr/>
        </p:nvCxnSpPr>
        <p:spPr>
          <a:xfrm>
            <a:off x="4126212" y="3341619"/>
            <a:ext cx="1100757" cy="44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32" idx="3"/>
          </p:cNvCxnSpPr>
          <p:nvPr/>
        </p:nvCxnSpPr>
        <p:spPr>
          <a:xfrm flipV="1">
            <a:off x="4141328" y="3620092"/>
            <a:ext cx="1200754" cy="4854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endCxn id="33" idx="2"/>
          </p:cNvCxnSpPr>
          <p:nvPr/>
        </p:nvCxnSpPr>
        <p:spPr>
          <a:xfrm flipV="1">
            <a:off x="4141328" y="4862516"/>
            <a:ext cx="1085641" cy="235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endCxn id="33" idx="3"/>
          </p:cNvCxnSpPr>
          <p:nvPr/>
        </p:nvCxnSpPr>
        <p:spPr>
          <a:xfrm flipV="1">
            <a:off x="4151608" y="5147244"/>
            <a:ext cx="1190474" cy="5206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34"/>
          <p:cNvSpPr txBox="1"/>
          <p:nvPr/>
        </p:nvSpPr>
        <p:spPr>
          <a:xfrm>
            <a:off x="4243962" y="3957465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9" name="Text Box 34"/>
          <p:cNvSpPr txBox="1"/>
          <p:nvPr/>
        </p:nvSpPr>
        <p:spPr>
          <a:xfrm>
            <a:off x="4250619" y="334047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0" name="Text Box 34"/>
          <p:cNvSpPr txBox="1"/>
          <p:nvPr/>
        </p:nvSpPr>
        <p:spPr>
          <a:xfrm>
            <a:off x="4263779" y="278386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1" name="Text Box 34"/>
          <p:cNvSpPr txBox="1"/>
          <p:nvPr/>
        </p:nvSpPr>
        <p:spPr>
          <a:xfrm>
            <a:off x="4238797" y="461652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2" name="Text Box 34"/>
          <p:cNvSpPr txBox="1"/>
          <p:nvPr/>
        </p:nvSpPr>
        <p:spPr>
          <a:xfrm>
            <a:off x="4238797" y="511610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98853" y="3178280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Digital Movie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8476" y="4457764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Blu-ray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01967" y="381110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DVD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126" name="Straight Connector 125"/>
          <p:cNvCxnSpPr>
            <a:stCxn id="123" idx="6"/>
            <a:endCxn id="109" idx="3"/>
          </p:cNvCxnSpPr>
          <p:nvPr/>
        </p:nvCxnSpPr>
        <p:spPr>
          <a:xfrm flipV="1">
            <a:off x="2413295" y="2845238"/>
            <a:ext cx="1052483" cy="5927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25" idx="6"/>
            <a:endCxn id="61" idx="2"/>
          </p:cNvCxnSpPr>
          <p:nvPr/>
        </p:nvCxnSpPr>
        <p:spPr>
          <a:xfrm flipV="1">
            <a:off x="2416409" y="3335364"/>
            <a:ext cx="938881" cy="7354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24" idx="6"/>
            <a:endCxn id="107" idx="2"/>
          </p:cNvCxnSpPr>
          <p:nvPr/>
        </p:nvCxnSpPr>
        <p:spPr>
          <a:xfrm flipV="1">
            <a:off x="2392918" y="4086937"/>
            <a:ext cx="956258" cy="6305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123" idx="6"/>
            <a:endCxn id="64" idx="2"/>
          </p:cNvCxnSpPr>
          <p:nvPr/>
        </p:nvCxnSpPr>
        <p:spPr>
          <a:xfrm>
            <a:off x="2413295" y="3438005"/>
            <a:ext cx="941995" cy="14245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24" idx="6"/>
            <a:endCxn id="108" idx="2"/>
          </p:cNvCxnSpPr>
          <p:nvPr/>
        </p:nvCxnSpPr>
        <p:spPr>
          <a:xfrm>
            <a:off x="2392918" y="4717489"/>
            <a:ext cx="969810" cy="9414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2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of Product Graph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1" y="1798962"/>
            <a:ext cx="9374528" cy="50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Graph vs. Product Graph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85775" y="2771775"/>
            <a:ext cx="2714625" cy="2714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Generic KG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</p:txBody>
      </p:sp>
      <p:sp>
        <p:nvSpPr>
          <p:cNvPr id="6" name="Oval 5"/>
          <p:cNvSpPr/>
          <p:nvPr/>
        </p:nvSpPr>
        <p:spPr>
          <a:xfrm>
            <a:off x="1857375" y="4243388"/>
            <a:ext cx="900113" cy="9001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38562" y="2771775"/>
            <a:ext cx="2714625" cy="2714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Generic KG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</p:txBody>
      </p:sp>
      <p:sp>
        <p:nvSpPr>
          <p:cNvPr id="8" name="Oval 7"/>
          <p:cNvSpPr/>
          <p:nvPr/>
        </p:nvSpPr>
        <p:spPr>
          <a:xfrm>
            <a:off x="4200528" y="3533782"/>
            <a:ext cx="1881187" cy="18811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PG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(Movie,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Music,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Book)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813" y="2173905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(A)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6847" y="2173905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(B)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074387" y="2185007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(C)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977495" y="2685826"/>
            <a:ext cx="5095442" cy="3557585"/>
            <a:chOff x="6977495" y="2700340"/>
            <a:chExt cx="5095442" cy="3557585"/>
          </a:xfrm>
        </p:grpSpPr>
        <p:sp>
          <p:nvSpPr>
            <p:cNvPr id="11" name="Oval 10"/>
            <p:cNvSpPr/>
            <p:nvPr/>
          </p:nvSpPr>
          <p:spPr>
            <a:xfrm>
              <a:off x="6991349" y="2700344"/>
              <a:ext cx="2714625" cy="27146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991349" y="2704887"/>
              <a:ext cx="5081588" cy="3553038"/>
              <a:chOff x="6991349" y="2704887"/>
              <a:chExt cx="5081588" cy="355303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991349" y="2704887"/>
                <a:ext cx="2714625" cy="27146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/>
                  <a:t>Generic KG</a:t>
                </a:r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600950" y="3533782"/>
                <a:ext cx="4471987" cy="272414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</a:rPr>
                  <a:t>                   Product</a:t>
                </a: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</a:rPr>
                  <a:t>                   Graph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149450" y="3828868"/>
                <a:ext cx="1049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Movie,</a:t>
                </a:r>
              </a:p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Music,</a:t>
                </a:r>
              </a:p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Book,</a:t>
                </a:r>
              </a:p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etc.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6977495" y="2700340"/>
              <a:ext cx="2714625" cy="27146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248473" y="216702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✓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But, Is The Problem Harder?</a:t>
            </a:r>
            <a:endParaRPr lang="en-US" sz="5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719902" y="152400"/>
            <a:ext cx="4813155" cy="3363621"/>
            <a:chOff x="6977495" y="2700340"/>
            <a:chExt cx="5095442" cy="3557585"/>
          </a:xfrm>
        </p:grpSpPr>
        <p:sp>
          <p:nvSpPr>
            <p:cNvPr id="9" name="Oval 8"/>
            <p:cNvSpPr/>
            <p:nvPr/>
          </p:nvSpPr>
          <p:spPr>
            <a:xfrm>
              <a:off x="6991349" y="2700344"/>
              <a:ext cx="2714625" cy="27146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991349" y="2704050"/>
              <a:ext cx="5081588" cy="3553875"/>
              <a:chOff x="6991349" y="2704050"/>
              <a:chExt cx="5081588" cy="355387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6991349" y="2704050"/>
                <a:ext cx="2714625" cy="27146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/>
                  <a:t>Generic KG</a:t>
                </a:r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600950" y="3533782"/>
                <a:ext cx="4471987" cy="272414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</a:rPr>
                  <a:t>                   Product</a:t>
                </a: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</a:rPr>
                  <a:t>                   Graph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149450" y="3828868"/>
                <a:ext cx="1049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Movie,</a:t>
                </a:r>
              </a:p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Music,</a:t>
                </a:r>
              </a:p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Book,</a:t>
                </a:r>
              </a:p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etc.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6977495" y="2700340"/>
              <a:ext cx="2714625" cy="27146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9663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Building Product Graph I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40180" y="2043113"/>
            <a:ext cx="10058400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/>
              <a:t>No </a:t>
            </a:r>
            <a:r>
              <a:rPr lang="en-US" sz="3200" dirty="0"/>
              <a:t>major sources to curate product </a:t>
            </a:r>
            <a:r>
              <a:rPr lang="en-US" sz="3200" dirty="0" smtClean="0"/>
              <a:t>knowledge from</a:t>
            </a:r>
            <a:endParaRPr lang="en-US" sz="3200" dirty="0"/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Wikipedia does not help too much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A lot of structured data buried in text descriptions in Catalog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Retailers gaming with the system so </a:t>
            </a:r>
            <a:r>
              <a:rPr lang="en-US" sz="2800" dirty="0" smtClean="0"/>
              <a:t>noisy </a:t>
            </a:r>
            <a:r>
              <a:rPr lang="en-US" sz="2800" dirty="0"/>
              <a:t>data</a:t>
            </a:r>
          </a:p>
          <a:p>
            <a:pPr>
              <a:buFont typeface="Wingdings" charset="2"/>
              <a:buChar char="q"/>
            </a:pPr>
            <a:endParaRPr lang="en-US" sz="3200" dirty="0" smtClean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159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Building Product Graph II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40180" y="2043113"/>
            <a:ext cx="10058400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/>
              <a:t>Large </a:t>
            </a:r>
            <a:r>
              <a:rPr lang="en-US" sz="3200" dirty="0"/>
              <a:t>number of new products everyday 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Curation is impossible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Freshness is a big challenge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/>
          </a:p>
          <a:p>
            <a:pPr>
              <a:buFont typeface="Wingdings" charset="2"/>
              <a:buChar char="q"/>
            </a:pPr>
            <a:endParaRPr lang="en-US" sz="3200" dirty="0" smtClean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457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Building Product Graph III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40180" y="2043113"/>
            <a:ext cx="9715500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smtClean="0"/>
              <a:t>Large </a:t>
            </a:r>
            <a:r>
              <a:rPr lang="en-US" sz="3200" dirty="0"/>
              <a:t>number of product categories 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A lot of work to manually define ontology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2800" dirty="0"/>
              <a:t>Hard to catch the trend of new product categories and properties</a:t>
            </a:r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/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/>
          </a:p>
          <a:p>
            <a:pPr>
              <a:buFont typeface="Wingdings" charset="2"/>
              <a:buChar char="q"/>
            </a:pPr>
            <a:endParaRPr lang="en-US" sz="3200" dirty="0" smtClean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337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How to Build a Product Graph?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555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Knowledge from?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012" y="4762675"/>
            <a:ext cx="1407968" cy="14079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503534" y="3310199"/>
            <a:ext cx="5395903" cy="1409353"/>
            <a:chOff x="3489017" y="3310199"/>
            <a:chExt cx="5395903" cy="1409353"/>
          </a:xfrm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6126479" y="4022843"/>
              <a:ext cx="2758441" cy="696708"/>
            </a:xfrm>
            <a:prstGeom prst="straightConnector1">
              <a:avLst/>
            </a:prstGeom>
            <a:ln w="762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489017" y="4022842"/>
              <a:ext cx="2637462" cy="696709"/>
            </a:xfrm>
            <a:prstGeom prst="straightConnector1">
              <a:avLst/>
            </a:prstGeom>
            <a:ln w="762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126479" y="3310199"/>
              <a:ext cx="0" cy="140935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291" y="4837318"/>
            <a:ext cx="1440486" cy="125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95" y="4837318"/>
            <a:ext cx="1943459" cy="1493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552" y="1780483"/>
            <a:ext cx="1758887" cy="15076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4228" y="2261380"/>
            <a:ext cx="208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Product Graph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551" y="2311743"/>
            <a:ext cx="2233155" cy="2194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32" y="2723045"/>
            <a:ext cx="2439247" cy="17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5192" y="1907030"/>
            <a:ext cx="1543050" cy="101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907030"/>
            <a:ext cx="1543050" cy="101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Ontology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Ingestion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Web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Schema</a:t>
            </a:r>
          </a:p>
          <a:p>
            <a:pPr algn="ctr"/>
            <a:r>
              <a:rPr lang="en-US" sz="2000" dirty="0" smtClean="0"/>
              <a:t>Mapping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Entity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Knowledge</a:t>
            </a:r>
          </a:p>
          <a:p>
            <a:pPr algn="ctr"/>
            <a:r>
              <a:rPr lang="en-US" sz="2000" dirty="0" smtClean="0"/>
              <a:t>Cleaning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Catalog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78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Product Graph </a:t>
            </a:r>
            <a:r>
              <a:rPr lang="en-US" sz="5400" b="1" dirty="0" smtClean="0"/>
              <a:t>vs. Knowledge </a:t>
            </a:r>
            <a:r>
              <a:rPr lang="en-US" sz="5400" b="1" dirty="0"/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15473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ML Model Works Best?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832" y="1785391"/>
            <a:ext cx="4488542" cy="44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6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ML Model Works Best?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65" y="2039297"/>
            <a:ext cx="2612417" cy="1525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5544" y="3564611"/>
            <a:ext cx="255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Tree-based models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635" y="2642463"/>
            <a:ext cx="1992232" cy="1650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436" y="2767718"/>
            <a:ext cx="1952842" cy="141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33" y="4392224"/>
            <a:ext cx="1895959" cy="1184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955" y="4351539"/>
            <a:ext cx="2327052" cy="13031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52497" y="5816005"/>
            <a:ext cx="2129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Neural network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425" y="2642463"/>
            <a:ext cx="2552823" cy="21881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71836" y="4830596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13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Philosophy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67" y="1912655"/>
            <a:ext cx="6677025" cy="4423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4271962"/>
            <a:ext cx="2673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Roofshots</a:t>
            </a:r>
            <a:r>
              <a:rPr lang="en-US" sz="2000" dirty="0" smtClean="0"/>
              <a:t>: Deliver incrementally and make production impacts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9518333" y="1916937"/>
            <a:ext cx="2673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Moonshots</a:t>
            </a:r>
            <a:r>
              <a:rPr lang="en-US" sz="2000" dirty="0" smtClean="0"/>
              <a:t>: Strive to apply and invent the state-of-the-art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8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 smtClean="0"/>
              <a:t>Structured Sources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9918" y="188077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86362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Schema</a:t>
            </a:r>
          </a:p>
          <a:p>
            <a:pPr algn="ctr"/>
            <a:r>
              <a:rPr lang="en-US" sz="2000" dirty="0" smtClean="0"/>
              <a:t>Mapping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Entity</a:t>
            </a:r>
          </a:p>
          <a:p>
            <a:pPr algn="ctr"/>
            <a:r>
              <a:rPr lang="en-US" sz="2000" dirty="0"/>
              <a:t>Resolution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Knowledge</a:t>
            </a:r>
          </a:p>
          <a:p>
            <a:pPr algn="ctr"/>
            <a:r>
              <a:rPr lang="en-US" sz="2000" dirty="0"/>
              <a:t>Cleaning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Ontology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Ingestion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Web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Catalog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60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Linkage &amp; Quality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0" y="2216258"/>
            <a:ext cx="5767640" cy="2935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566" y="1924634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IMDB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324744"/>
            <a:ext cx="5871321" cy="2292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617096"/>
            <a:ext cx="5871321" cy="12088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107882" y="1924634"/>
            <a:ext cx="1133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WikiData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56630" y="5221497"/>
            <a:ext cx="24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Same entity?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8207" y="4145023"/>
            <a:ext cx="897400" cy="2564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08587" y="4662192"/>
            <a:ext cx="897400" cy="2564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0427" y="5787715"/>
            <a:ext cx="484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Which </a:t>
            </a:r>
            <a:r>
              <a:rPr lang="en-US" sz="3200" b="1" dirty="0" err="1" smtClean="0">
                <a:solidFill>
                  <a:srgbClr val="FF0000"/>
                </a:solidFill>
              </a:rPr>
              <a:t>BirthDate</a:t>
            </a:r>
            <a:r>
              <a:rPr lang="en-US" sz="3200" b="1" dirty="0" smtClean="0">
                <a:solidFill>
                  <a:srgbClr val="FF0000"/>
                </a:solidFill>
              </a:rPr>
              <a:t> is correct?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Linkage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413215" y="2121716"/>
            <a:ext cx="1449566" cy="2727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8829" y="3409930"/>
            <a:ext cx="1724335" cy="6445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23"/>
          <p:cNvSpPr txBox="1"/>
          <p:nvPr/>
        </p:nvSpPr>
        <p:spPr>
          <a:xfrm>
            <a:off x="6647659" y="340993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31" name="Oval 30"/>
          <p:cNvSpPr/>
          <p:nvPr/>
        </p:nvSpPr>
        <p:spPr>
          <a:xfrm>
            <a:off x="4562767" y="2005908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32" name="Oval 31"/>
          <p:cNvSpPr/>
          <p:nvPr/>
        </p:nvSpPr>
        <p:spPr>
          <a:xfrm>
            <a:off x="5226969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33" name="Oval 32"/>
          <p:cNvSpPr/>
          <p:nvPr/>
        </p:nvSpPr>
        <p:spPr>
          <a:xfrm>
            <a:off x="5226969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4" name="Oval 33"/>
          <p:cNvSpPr/>
          <p:nvPr/>
        </p:nvSpPr>
        <p:spPr>
          <a:xfrm>
            <a:off x="7742290" y="356503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42290" y="227649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742290" y="485356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Text Box 6"/>
          <p:cNvSpPr txBox="1"/>
          <p:nvPr/>
        </p:nvSpPr>
        <p:spPr>
          <a:xfrm>
            <a:off x="5226969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mid345</a:t>
            </a:r>
          </a:p>
        </p:txBody>
      </p:sp>
      <p:sp>
        <p:nvSpPr>
          <p:cNvPr id="38" name="Text Box 7"/>
          <p:cNvSpPr txBox="1"/>
          <p:nvPr/>
        </p:nvSpPr>
        <p:spPr>
          <a:xfrm>
            <a:off x="5226969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mid346</a:t>
            </a:r>
          </a:p>
        </p:txBody>
      </p:sp>
      <p:sp>
        <p:nvSpPr>
          <p:cNvPr id="39" name="Text Box 8"/>
          <p:cNvSpPr txBox="1"/>
          <p:nvPr/>
        </p:nvSpPr>
        <p:spPr>
          <a:xfrm>
            <a:off x="7742290" y="251511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mid127</a:t>
            </a:r>
          </a:p>
        </p:txBody>
      </p:sp>
      <p:sp>
        <p:nvSpPr>
          <p:cNvPr id="40" name="Text Box 9"/>
          <p:cNvSpPr txBox="1"/>
          <p:nvPr/>
        </p:nvSpPr>
        <p:spPr>
          <a:xfrm>
            <a:off x="7742290" y="510411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mid129</a:t>
            </a:r>
          </a:p>
        </p:txBody>
      </p:sp>
      <p:sp>
        <p:nvSpPr>
          <p:cNvPr id="41" name="Text Box 10"/>
          <p:cNvSpPr txBox="1"/>
          <p:nvPr/>
        </p:nvSpPr>
        <p:spPr>
          <a:xfrm>
            <a:off x="7742290" y="3815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mid128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018829" y="2765663"/>
            <a:ext cx="1729283" cy="644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534150" y="2706009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534150" y="534273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534150" y="397068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1" idx="4"/>
            <a:endCxn id="32" idx="0"/>
          </p:cNvCxnSpPr>
          <p:nvPr/>
        </p:nvCxnSpPr>
        <p:spPr>
          <a:xfrm>
            <a:off x="5619988" y="2555963"/>
            <a:ext cx="0" cy="376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3" idx="0"/>
            <a:endCxn id="33" idx="4"/>
          </p:cNvCxnSpPr>
          <p:nvPr/>
        </p:nvCxnSpPr>
        <p:spPr>
          <a:xfrm flipV="1">
            <a:off x="5619988" y="5265183"/>
            <a:ext cx="0" cy="3622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0"/>
          <p:cNvSpPr txBox="1"/>
          <p:nvPr/>
        </p:nvSpPr>
        <p:spPr>
          <a:xfrm>
            <a:off x="6647659" y="261056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49" name="Text Box 21"/>
          <p:cNvSpPr txBox="1"/>
          <p:nvPr/>
        </p:nvSpPr>
        <p:spPr>
          <a:xfrm>
            <a:off x="6647659" y="517570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50" name="Freeform 49"/>
          <p:cNvSpPr/>
          <p:nvPr/>
        </p:nvSpPr>
        <p:spPr>
          <a:xfrm>
            <a:off x="6018829" y="4054198"/>
            <a:ext cx="1724043" cy="802650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 flipH="1" flipV="1">
            <a:off x="6018829" y="4054198"/>
            <a:ext cx="1724043" cy="777595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Text Box 29"/>
          <p:cNvSpPr txBox="1"/>
          <p:nvPr/>
        </p:nvSpPr>
        <p:spPr>
          <a:xfrm>
            <a:off x="6007185" y="3779788"/>
            <a:ext cx="1106567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directed_by</a:t>
            </a:r>
          </a:p>
        </p:txBody>
      </p:sp>
      <p:sp>
        <p:nvSpPr>
          <p:cNvPr id="53" name="Text Box 30"/>
          <p:cNvSpPr txBox="1"/>
          <p:nvPr/>
        </p:nvSpPr>
        <p:spPr>
          <a:xfrm>
            <a:off x="5602879" y="258836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4" name="Text Box 31"/>
          <p:cNvSpPr txBox="1"/>
          <p:nvPr/>
        </p:nvSpPr>
        <p:spPr>
          <a:xfrm>
            <a:off x="8848565" y="502059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7" name="Text Box 32"/>
          <p:cNvSpPr txBox="1"/>
          <p:nvPr/>
        </p:nvSpPr>
        <p:spPr>
          <a:xfrm>
            <a:off x="8848565" y="364969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8" name="Text Box 33"/>
          <p:cNvSpPr txBox="1"/>
          <p:nvPr/>
        </p:nvSpPr>
        <p:spPr>
          <a:xfrm>
            <a:off x="8836921" y="23719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60" name="Text Box 34"/>
          <p:cNvSpPr txBox="1"/>
          <p:nvPr/>
        </p:nvSpPr>
        <p:spPr>
          <a:xfrm>
            <a:off x="5619988" y="527077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62" name="Text Box 35"/>
          <p:cNvSpPr txBox="1"/>
          <p:nvPr/>
        </p:nvSpPr>
        <p:spPr>
          <a:xfrm>
            <a:off x="4953165" y="2114093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“Forrest Gump”</a:t>
            </a:r>
          </a:p>
        </p:txBody>
      </p:sp>
      <p:sp>
        <p:nvSpPr>
          <p:cNvPr id="63" name="Oval 62"/>
          <p:cNvSpPr/>
          <p:nvPr/>
        </p:nvSpPr>
        <p:spPr>
          <a:xfrm>
            <a:off x="4562767" y="562745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5" name="Text Box 38"/>
          <p:cNvSpPr txBox="1"/>
          <p:nvPr/>
        </p:nvSpPr>
        <p:spPr>
          <a:xfrm>
            <a:off x="4933673" y="5739623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“Larry Crowne”</a:t>
            </a:r>
          </a:p>
        </p:txBody>
      </p:sp>
      <p:sp>
        <p:nvSpPr>
          <p:cNvPr id="66" name="Oval 65"/>
          <p:cNvSpPr/>
          <p:nvPr/>
        </p:nvSpPr>
        <p:spPr>
          <a:xfrm>
            <a:off x="9791810" y="301351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7" name="Text Box 40"/>
          <p:cNvSpPr txBox="1"/>
          <p:nvPr/>
        </p:nvSpPr>
        <p:spPr>
          <a:xfrm>
            <a:off x="9944302" y="3136398"/>
            <a:ext cx="1886547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罗宾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·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怀特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”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791810" y="3692672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9" name="Text Box 42"/>
          <p:cNvSpPr txBox="1"/>
          <p:nvPr/>
        </p:nvSpPr>
        <p:spPr>
          <a:xfrm>
            <a:off x="10257611" y="3815581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“Tom Hanks”</a:t>
            </a:r>
          </a:p>
        </p:txBody>
      </p:sp>
      <p:sp>
        <p:nvSpPr>
          <p:cNvPr id="76" name="Oval 75"/>
          <p:cNvSpPr/>
          <p:nvPr/>
        </p:nvSpPr>
        <p:spPr>
          <a:xfrm>
            <a:off x="9791810" y="5037220"/>
            <a:ext cx="2114442" cy="60506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77" name="Text Box 44"/>
          <p:cNvSpPr txBox="1"/>
          <p:nvPr/>
        </p:nvSpPr>
        <p:spPr>
          <a:xfrm>
            <a:off x="10257611" y="5187633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“Julia Roberts”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018829" y="4853567"/>
            <a:ext cx="1728992" cy="4829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24"/>
          <p:cNvSpPr txBox="1"/>
          <p:nvPr/>
        </p:nvSpPr>
        <p:spPr>
          <a:xfrm>
            <a:off x="6333244" y="444791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80" name="Oval 79"/>
          <p:cNvSpPr/>
          <p:nvPr/>
        </p:nvSpPr>
        <p:spPr>
          <a:xfrm>
            <a:off x="9792035" y="2427875"/>
            <a:ext cx="2114441" cy="550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81" name="Text Box 49"/>
          <p:cNvSpPr txBox="1"/>
          <p:nvPr/>
        </p:nvSpPr>
        <p:spPr>
          <a:xfrm>
            <a:off x="9943425" y="2555963"/>
            <a:ext cx="1886546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“Robin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Wright Penn”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787915" y="1841176"/>
            <a:ext cx="2113630" cy="549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83" name="Text Box 40"/>
          <p:cNvSpPr txBox="1"/>
          <p:nvPr/>
        </p:nvSpPr>
        <p:spPr>
          <a:xfrm>
            <a:off x="10174899" y="1966935"/>
            <a:ext cx="1656550" cy="55805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“Robin Wright”</a:t>
            </a:r>
          </a:p>
        </p:txBody>
      </p:sp>
      <p:sp>
        <p:nvSpPr>
          <p:cNvPr id="84" name="Text Box 33"/>
          <p:cNvSpPr txBox="1"/>
          <p:nvPr/>
        </p:nvSpPr>
        <p:spPr>
          <a:xfrm>
            <a:off x="8762407" y="1957261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8413215" y="2963893"/>
            <a:ext cx="1378595" cy="324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Box 33"/>
          <p:cNvSpPr txBox="1"/>
          <p:nvPr/>
        </p:nvSpPr>
        <p:spPr>
          <a:xfrm>
            <a:off x="8799532" y="2821500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87" name="Oval 86"/>
          <p:cNvSpPr/>
          <p:nvPr/>
        </p:nvSpPr>
        <p:spPr>
          <a:xfrm>
            <a:off x="9791813" y="437001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July 9</a:t>
            </a:r>
            <a:r>
              <a:rPr lang="en-US" sz="1400" baseline="30000" dirty="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th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, 1956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8413215" y="4252428"/>
            <a:ext cx="1378598" cy="392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32"/>
          <p:cNvSpPr txBox="1"/>
          <p:nvPr/>
        </p:nvSpPr>
        <p:spPr>
          <a:xfrm>
            <a:off x="8513764" y="4463620"/>
            <a:ext cx="1362548" cy="34483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birth_date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9787509" y="573554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Person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8413215" y="5540963"/>
            <a:ext cx="1374294" cy="454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Box 31"/>
          <p:cNvSpPr txBox="1"/>
          <p:nvPr/>
        </p:nvSpPr>
        <p:spPr>
          <a:xfrm>
            <a:off x="8691503" y="571807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92654" y="2477048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1" name="Oval 60"/>
          <p:cNvSpPr/>
          <p:nvPr/>
        </p:nvSpPr>
        <p:spPr>
          <a:xfrm>
            <a:off x="3355290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4" name="Oval 63"/>
          <p:cNvSpPr/>
          <p:nvPr/>
        </p:nvSpPr>
        <p:spPr>
          <a:xfrm>
            <a:off x="3355290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70" name="Text Box 6"/>
          <p:cNvSpPr txBox="1"/>
          <p:nvPr/>
        </p:nvSpPr>
        <p:spPr>
          <a:xfrm>
            <a:off x="3383866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mid568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71" name="Text Box 7"/>
          <p:cNvSpPr txBox="1"/>
          <p:nvPr/>
        </p:nvSpPr>
        <p:spPr>
          <a:xfrm>
            <a:off x="3398154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mid570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72" name="Straight Connector 71"/>
          <p:cNvCxnSpPr>
            <a:stCxn id="59" idx="6"/>
          </p:cNvCxnSpPr>
          <p:nvPr/>
        </p:nvCxnSpPr>
        <p:spPr>
          <a:xfrm>
            <a:off x="2407096" y="2752076"/>
            <a:ext cx="947969" cy="5883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91" idx="6"/>
          </p:cNvCxnSpPr>
          <p:nvPr/>
        </p:nvCxnSpPr>
        <p:spPr>
          <a:xfrm flipV="1">
            <a:off x="2407096" y="4861322"/>
            <a:ext cx="949067" cy="5155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30"/>
          <p:cNvSpPr txBox="1"/>
          <p:nvPr/>
        </p:nvSpPr>
        <p:spPr>
          <a:xfrm>
            <a:off x="2596367" y="2699605"/>
            <a:ext cx="914377" cy="28556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ASIN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75" name="Text Box 34"/>
          <p:cNvSpPr txBox="1"/>
          <p:nvPr/>
        </p:nvSpPr>
        <p:spPr>
          <a:xfrm>
            <a:off x="2646527" y="513007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ASIN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0" name="Text Box 35"/>
          <p:cNvSpPr txBox="1"/>
          <p:nvPr/>
        </p:nvSpPr>
        <p:spPr>
          <a:xfrm>
            <a:off x="731156" y="2597130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B0035QUXWR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92654" y="5101837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92" name="Text Box 38"/>
          <p:cNvSpPr txBox="1"/>
          <p:nvPr/>
        </p:nvSpPr>
        <p:spPr>
          <a:xfrm>
            <a:off x="798675" y="5239041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B0067XLIG8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2407096" y="3620092"/>
            <a:ext cx="1063307" cy="4437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30"/>
          <p:cNvSpPr txBox="1"/>
          <p:nvPr/>
        </p:nvSpPr>
        <p:spPr>
          <a:xfrm>
            <a:off x="2603624" y="324293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2407096" y="4063818"/>
            <a:ext cx="1063307" cy="5139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30"/>
          <p:cNvSpPr txBox="1"/>
          <p:nvPr/>
        </p:nvSpPr>
        <p:spPr>
          <a:xfrm>
            <a:off x="2632678" y="450499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2654" y="1842084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B0035QUXWQ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92654" y="5729416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B0067XLIG4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cxnSp>
        <p:nvCxnSpPr>
          <p:cNvPr id="103" name="Straight Connector 102"/>
          <p:cNvCxnSpPr>
            <a:stCxn id="101" idx="6"/>
            <a:endCxn id="109" idx="2"/>
          </p:cNvCxnSpPr>
          <p:nvPr/>
        </p:nvCxnSpPr>
        <p:spPr>
          <a:xfrm>
            <a:off x="2407096" y="2117112"/>
            <a:ext cx="943569" cy="4433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02" idx="6"/>
            <a:endCxn id="108" idx="2"/>
          </p:cNvCxnSpPr>
          <p:nvPr/>
        </p:nvCxnSpPr>
        <p:spPr>
          <a:xfrm flipV="1">
            <a:off x="2407096" y="5658902"/>
            <a:ext cx="955632" cy="3455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20"/>
          <p:cNvSpPr txBox="1"/>
          <p:nvPr/>
        </p:nvSpPr>
        <p:spPr>
          <a:xfrm>
            <a:off x="2604541" y="2320675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ASIN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6" name="Text Box 20"/>
          <p:cNvSpPr txBox="1"/>
          <p:nvPr/>
        </p:nvSpPr>
        <p:spPr>
          <a:xfrm>
            <a:off x="2647857" y="552996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solidFill>
                  <a:schemeClr val="bg1">
                    <a:lumMod val="75000"/>
                  </a:schemeClr>
                </a:solidFill>
                <a:effectLst/>
                <a:ea typeface="宋体" charset="-122"/>
                <a:cs typeface="Times New Roman" charset="0"/>
              </a:rPr>
              <a:t>ASIN</a:t>
            </a:r>
            <a:endParaRPr lang="en-US" sz="140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349176" y="3684269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8" name="Oval 107"/>
          <p:cNvSpPr/>
          <p:nvPr/>
        </p:nvSpPr>
        <p:spPr>
          <a:xfrm>
            <a:off x="3362728" y="5256234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9" name="Oval 108"/>
          <p:cNvSpPr/>
          <p:nvPr/>
        </p:nvSpPr>
        <p:spPr>
          <a:xfrm>
            <a:off x="3350665" y="215784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0" name="Text Box 6"/>
          <p:cNvSpPr txBox="1"/>
          <p:nvPr/>
        </p:nvSpPr>
        <p:spPr>
          <a:xfrm>
            <a:off x="3381509" y="239240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mid567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1" name="Text Box 6"/>
          <p:cNvSpPr txBox="1"/>
          <p:nvPr/>
        </p:nvSpPr>
        <p:spPr>
          <a:xfrm>
            <a:off x="3390582" y="3936083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ffectLst/>
                <a:ea typeface="宋体" charset="-122"/>
                <a:cs typeface="Times New Roman" charset="0"/>
              </a:rPr>
              <a:t>mid569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2" name="Text Box 7"/>
          <p:cNvSpPr txBox="1"/>
          <p:nvPr/>
        </p:nvSpPr>
        <p:spPr>
          <a:xfrm>
            <a:off x="3407270" y="5503663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mid571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113" name="Straight Connector 112"/>
          <p:cNvCxnSpPr>
            <a:endCxn id="32" idx="1"/>
          </p:cNvCxnSpPr>
          <p:nvPr/>
        </p:nvCxnSpPr>
        <p:spPr>
          <a:xfrm>
            <a:off x="4126212" y="2547991"/>
            <a:ext cx="1215870" cy="502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endCxn id="37" idx="1"/>
          </p:cNvCxnSpPr>
          <p:nvPr/>
        </p:nvCxnSpPr>
        <p:spPr>
          <a:xfrm>
            <a:off x="4126212" y="3341619"/>
            <a:ext cx="1100757" cy="44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32" idx="3"/>
          </p:cNvCxnSpPr>
          <p:nvPr/>
        </p:nvCxnSpPr>
        <p:spPr>
          <a:xfrm flipV="1">
            <a:off x="4141328" y="3620092"/>
            <a:ext cx="1200754" cy="4854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endCxn id="33" idx="2"/>
          </p:cNvCxnSpPr>
          <p:nvPr/>
        </p:nvCxnSpPr>
        <p:spPr>
          <a:xfrm flipV="1">
            <a:off x="4141328" y="4862516"/>
            <a:ext cx="1085641" cy="235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endCxn id="33" idx="3"/>
          </p:cNvCxnSpPr>
          <p:nvPr/>
        </p:nvCxnSpPr>
        <p:spPr>
          <a:xfrm flipV="1">
            <a:off x="4151608" y="5147244"/>
            <a:ext cx="1190474" cy="5206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34"/>
          <p:cNvSpPr txBox="1"/>
          <p:nvPr/>
        </p:nvSpPr>
        <p:spPr>
          <a:xfrm>
            <a:off x="4243962" y="3957465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 b="1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19" name="Text Box 34"/>
          <p:cNvSpPr txBox="1"/>
          <p:nvPr/>
        </p:nvSpPr>
        <p:spPr>
          <a:xfrm>
            <a:off x="4250619" y="334047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 b="1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0" name="Text Box 34"/>
          <p:cNvSpPr txBox="1"/>
          <p:nvPr/>
        </p:nvSpPr>
        <p:spPr>
          <a:xfrm>
            <a:off x="4263779" y="278386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 b="1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1" name="Text Box 34"/>
          <p:cNvSpPr txBox="1"/>
          <p:nvPr/>
        </p:nvSpPr>
        <p:spPr>
          <a:xfrm>
            <a:off x="4238797" y="461652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 b="1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2" name="Text Box 34"/>
          <p:cNvSpPr txBox="1"/>
          <p:nvPr/>
        </p:nvSpPr>
        <p:spPr>
          <a:xfrm>
            <a:off x="4238797" y="511610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smtClean="0">
                <a:effectLst/>
                <a:ea typeface="宋体" charset="-122"/>
                <a:cs typeface="Times New Roman" charset="0"/>
              </a:rPr>
              <a:t>product</a:t>
            </a:r>
            <a:endParaRPr lang="en-US" sz="1400" b="1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98853" y="3178280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Digital Movie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8476" y="4457764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Blu-ray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01967" y="381110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solidFill>
                  <a:schemeClr val="bg1">
                    <a:lumMod val="75000"/>
                  </a:schemeClr>
                </a:solidFill>
                <a:ea typeface="宋体" charset="-122"/>
                <a:cs typeface="Times New Roman" charset="0"/>
              </a:rPr>
              <a:t>DVD</a:t>
            </a:r>
            <a:endParaRPr lang="en-US" sz="1400" dirty="0">
              <a:solidFill>
                <a:schemeClr val="bg1">
                  <a:lumMod val="75000"/>
                </a:schemeClr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126" name="Straight Connector 125"/>
          <p:cNvCxnSpPr>
            <a:stCxn id="123" idx="6"/>
            <a:endCxn id="109" idx="3"/>
          </p:cNvCxnSpPr>
          <p:nvPr/>
        </p:nvCxnSpPr>
        <p:spPr>
          <a:xfrm flipV="1">
            <a:off x="2413295" y="2845238"/>
            <a:ext cx="1052483" cy="5927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25" idx="6"/>
            <a:endCxn id="61" idx="2"/>
          </p:cNvCxnSpPr>
          <p:nvPr/>
        </p:nvCxnSpPr>
        <p:spPr>
          <a:xfrm flipV="1">
            <a:off x="2416409" y="3335364"/>
            <a:ext cx="938881" cy="7354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24" idx="6"/>
            <a:endCxn id="107" idx="2"/>
          </p:cNvCxnSpPr>
          <p:nvPr/>
        </p:nvCxnSpPr>
        <p:spPr>
          <a:xfrm flipV="1">
            <a:off x="2392918" y="4086937"/>
            <a:ext cx="956258" cy="6305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123" idx="6"/>
            <a:endCxn id="64" idx="2"/>
          </p:cNvCxnSpPr>
          <p:nvPr/>
        </p:nvCxnSpPr>
        <p:spPr>
          <a:xfrm>
            <a:off x="2413295" y="3438005"/>
            <a:ext cx="941995" cy="14245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24" idx="6"/>
            <a:endCxn id="108" idx="2"/>
          </p:cNvCxnSpPr>
          <p:nvPr/>
        </p:nvCxnSpPr>
        <p:spPr>
          <a:xfrm>
            <a:off x="2392918" y="4717489"/>
            <a:ext cx="969810" cy="9414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8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 smtClean="0"/>
              <a:t>Structured Sources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9918" y="188077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86362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Schema</a:t>
            </a:r>
          </a:p>
          <a:p>
            <a:pPr algn="ctr"/>
            <a:r>
              <a:rPr lang="en-US" sz="2000" dirty="0" smtClean="0"/>
              <a:t>Mapping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Entity</a:t>
            </a:r>
          </a:p>
          <a:p>
            <a:pPr algn="ctr"/>
            <a:r>
              <a:rPr lang="en-US" sz="2000" dirty="0"/>
              <a:t>Resolution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Knowledge</a:t>
            </a:r>
          </a:p>
          <a:p>
            <a:pPr algn="ctr"/>
            <a:r>
              <a:rPr lang="en-US" sz="2000" dirty="0"/>
              <a:t>Cleaning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Ontology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Ingestion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Web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Catalog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52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 smtClean="0"/>
              <a:t>Structured Sources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9918" y="188077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86362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Schema</a:t>
            </a:r>
          </a:p>
          <a:p>
            <a:pPr algn="ctr"/>
            <a:r>
              <a:rPr lang="en-US" sz="2000" dirty="0" smtClean="0"/>
              <a:t>Mapping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Entity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Knowledge</a:t>
            </a:r>
          </a:p>
          <a:p>
            <a:pPr algn="ctr"/>
            <a:r>
              <a:rPr lang="en-US" sz="2000" dirty="0" smtClean="0"/>
              <a:t>Cleaning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Ontology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Ingestion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Web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Catalog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45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4" y="2043113"/>
            <a:ext cx="10429966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/>
              <a:t>Published results</a:t>
            </a:r>
            <a:endParaRPr lang="en-US" sz="2800" dirty="0"/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/>
          </a:p>
          <a:p>
            <a:pPr>
              <a:buFont typeface="Wingdings" charset="2"/>
              <a:buChar char="q"/>
            </a:pPr>
            <a:endParaRPr lang="en-US" sz="3200" dirty="0" smtClean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 smtClean="0"/>
              <a:t>Structured Sources—Entity Resolution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550144"/>
            <a:ext cx="6214932" cy="31766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6153" y="5750115"/>
            <a:ext cx="25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/>
              <a:t>[</a:t>
            </a:r>
            <a:r>
              <a:rPr lang="en-US" dirty="0" err="1"/>
              <a:t>Kö</a:t>
            </a:r>
            <a:r>
              <a:rPr lang="en-US" dirty="0" err="1" smtClean="0"/>
              <a:t>pcke</a:t>
            </a:r>
            <a:r>
              <a:rPr lang="en-US" dirty="0" smtClean="0"/>
              <a:t> et al, </a:t>
            </a:r>
            <a:r>
              <a:rPr lang="en-US" dirty="0"/>
              <a:t>VLDB 2010]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778" y="3594120"/>
            <a:ext cx="4262097" cy="12373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85964" y="5674175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 smtClean="0"/>
              <a:t>[Das et al, </a:t>
            </a:r>
            <a:r>
              <a:rPr lang="en-US" dirty="0" err="1" smtClean="0"/>
              <a:t>Sigmod</a:t>
            </a:r>
            <a:r>
              <a:rPr lang="en-US" dirty="0"/>
              <a:t> </a:t>
            </a:r>
            <a:r>
              <a:rPr lang="en-US" dirty="0" smtClean="0"/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4" y="2043113"/>
            <a:ext cx="10429966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/>
              <a:t>Our method: </a:t>
            </a:r>
          </a:p>
          <a:p>
            <a:pPr lvl="1" fontAlgn="base">
              <a:buFont typeface="Wingdings" charset="2"/>
              <a:buChar char="q"/>
            </a:pPr>
            <a:r>
              <a:rPr lang="en-US" sz="2400" dirty="0" smtClean="0"/>
              <a:t>Model: Random forest</a:t>
            </a:r>
          </a:p>
          <a:p>
            <a:pPr lvl="1" fontAlgn="base">
              <a:buFont typeface="Wingdings" charset="2"/>
              <a:buChar char="q"/>
            </a:pPr>
            <a:r>
              <a:rPr lang="en-US" sz="2400" dirty="0" smtClean="0"/>
              <a:t>Attribute similarity: various string similarity, number similarity</a:t>
            </a:r>
            <a:endParaRPr lang="en-US" sz="2800" dirty="0"/>
          </a:p>
          <a:p>
            <a:pPr marL="274320" lvl="2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/>
          </a:p>
          <a:p>
            <a:pPr>
              <a:buFont typeface="Wingdings" charset="2"/>
              <a:buChar char="q"/>
            </a:pPr>
            <a:endParaRPr lang="en-US" sz="3200" dirty="0" smtClean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/>
              <a:t>Structured Sources—Entity Resolution</a:t>
            </a:r>
          </a:p>
        </p:txBody>
      </p:sp>
    </p:spTree>
    <p:extLst>
      <p:ext uri="{BB962C8B-B14F-4D97-AF65-F5344CB8AC3E}">
        <p14:creationId xmlns:p14="http://schemas.microsoft.com/office/powerpoint/2010/main" val="15334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Graph </a:t>
            </a:r>
            <a:r>
              <a:rPr lang="en-US" dirty="0"/>
              <a:t>Example for </a:t>
            </a:r>
            <a:r>
              <a:rPr lang="en-US" dirty="0" smtClean="0"/>
              <a:t>2 Movies</a:t>
            </a:r>
            <a:endParaRPr lang="en-US" dirty="0"/>
          </a:p>
        </p:txBody>
      </p:sp>
      <p:cxnSp>
        <p:nvCxnSpPr>
          <p:cNvPr id="97" name="Straight Connector 96"/>
          <p:cNvCxnSpPr>
            <a:stCxn id="115" idx="7"/>
          </p:cNvCxnSpPr>
          <p:nvPr/>
        </p:nvCxnSpPr>
        <p:spPr>
          <a:xfrm flipV="1">
            <a:off x="7498804" y="2121716"/>
            <a:ext cx="1449566" cy="2727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104418" y="3409930"/>
            <a:ext cx="1724335" cy="6445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23"/>
          <p:cNvSpPr txBox="1"/>
          <p:nvPr/>
        </p:nvSpPr>
        <p:spPr>
          <a:xfrm>
            <a:off x="5733248" y="340993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11" name="Oval 110"/>
          <p:cNvSpPr/>
          <p:nvPr/>
        </p:nvSpPr>
        <p:spPr>
          <a:xfrm>
            <a:off x="1249922" y="311999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12" name="Oval 111"/>
          <p:cNvSpPr/>
          <p:nvPr/>
        </p:nvSpPr>
        <p:spPr>
          <a:xfrm>
            <a:off x="4312558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13" name="Oval 112"/>
          <p:cNvSpPr/>
          <p:nvPr/>
        </p:nvSpPr>
        <p:spPr>
          <a:xfrm>
            <a:off x="4312558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4" name="Oval 113"/>
          <p:cNvSpPr/>
          <p:nvPr/>
        </p:nvSpPr>
        <p:spPr>
          <a:xfrm>
            <a:off x="6827879" y="356503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5" name="Oval 114"/>
          <p:cNvSpPr/>
          <p:nvPr/>
        </p:nvSpPr>
        <p:spPr>
          <a:xfrm>
            <a:off x="6827879" y="227649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6" name="Oval 115"/>
          <p:cNvSpPr/>
          <p:nvPr/>
        </p:nvSpPr>
        <p:spPr>
          <a:xfrm>
            <a:off x="6827879" y="485356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7" name="Text Box 6"/>
          <p:cNvSpPr txBox="1"/>
          <p:nvPr/>
        </p:nvSpPr>
        <p:spPr>
          <a:xfrm>
            <a:off x="4312558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mid345</a:t>
            </a:r>
          </a:p>
        </p:txBody>
      </p:sp>
      <p:sp>
        <p:nvSpPr>
          <p:cNvPr id="118" name="Text Box 7"/>
          <p:cNvSpPr txBox="1"/>
          <p:nvPr/>
        </p:nvSpPr>
        <p:spPr>
          <a:xfrm>
            <a:off x="4312558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mid346</a:t>
            </a:r>
          </a:p>
        </p:txBody>
      </p:sp>
      <p:sp>
        <p:nvSpPr>
          <p:cNvPr id="119" name="Text Box 8"/>
          <p:cNvSpPr txBox="1"/>
          <p:nvPr/>
        </p:nvSpPr>
        <p:spPr>
          <a:xfrm>
            <a:off x="6827879" y="251511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mid127</a:t>
            </a:r>
          </a:p>
        </p:txBody>
      </p:sp>
      <p:sp>
        <p:nvSpPr>
          <p:cNvPr id="120" name="Text Box 9"/>
          <p:cNvSpPr txBox="1"/>
          <p:nvPr/>
        </p:nvSpPr>
        <p:spPr>
          <a:xfrm>
            <a:off x="6827879" y="510411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mid129</a:t>
            </a:r>
          </a:p>
        </p:txBody>
      </p:sp>
      <p:sp>
        <p:nvSpPr>
          <p:cNvPr id="121" name="Text Box 10"/>
          <p:cNvSpPr txBox="1"/>
          <p:nvPr/>
        </p:nvSpPr>
        <p:spPr>
          <a:xfrm>
            <a:off x="6827879" y="3815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mid128</a:t>
            </a:r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5104418" y="2765663"/>
            <a:ext cx="1729283" cy="644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7619739" y="2706009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7619739" y="534273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7619739" y="397068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369312" y="3409930"/>
            <a:ext cx="93713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369312" y="4853567"/>
            <a:ext cx="944119" cy="77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 Box 20"/>
          <p:cNvSpPr txBox="1"/>
          <p:nvPr/>
        </p:nvSpPr>
        <p:spPr>
          <a:xfrm>
            <a:off x="5733248" y="261056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29" name="Text Box 21"/>
          <p:cNvSpPr txBox="1"/>
          <p:nvPr/>
        </p:nvSpPr>
        <p:spPr>
          <a:xfrm>
            <a:off x="5733248" y="517570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30" name="Freeform 129"/>
          <p:cNvSpPr/>
          <p:nvPr/>
        </p:nvSpPr>
        <p:spPr>
          <a:xfrm>
            <a:off x="5104418" y="4054198"/>
            <a:ext cx="1724043" cy="802650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31" name="Freeform 130"/>
          <p:cNvSpPr/>
          <p:nvPr/>
        </p:nvSpPr>
        <p:spPr>
          <a:xfrm flipH="1" flipV="1">
            <a:off x="5104418" y="4054198"/>
            <a:ext cx="1724043" cy="777595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32" name="Text Box 29"/>
          <p:cNvSpPr txBox="1"/>
          <p:nvPr/>
        </p:nvSpPr>
        <p:spPr>
          <a:xfrm>
            <a:off x="5092774" y="3779788"/>
            <a:ext cx="1106567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directed_by</a:t>
            </a:r>
          </a:p>
        </p:txBody>
      </p:sp>
      <p:sp>
        <p:nvSpPr>
          <p:cNvPr id="133" name="Text Box 30"/>
          <p:cNvSpPr txBox="1"/>
          <p:nvPr/>
        </p:nvSpPr>
        <p:spPr>
          <a:xfrm>
            <a:off x="3532342" y="308779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4" name="Text Box 31"/>
          <p:cNvSpPr txBox="1"/>
          <p:nvPr/>
        </p:nvSpPr>
        <p:spPr>
          <a:xfrm>
            <a:off x="7934154" y="502059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5" name="Text Box 32"/>
          <p:cNvSpPr txBox="1"/>
          <p:nvPr/>
        </p:nvSpPr>
        <p:spPr>
          <a:xfrm>
            <a:off x="7934154" y="364969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6" name="Text Box 33"/>
          <p:cNvSpPr txBox="1"/>
          <p:nvPr/>
        </p:nvSpPr>
        <p:spPr>
          <a:xfrm>
            <a:off x="7922510" y="23719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7" name="Text Box 34"/>
          <p:cNvSpPr txBox="1"/>
          <p:nvPr/>
        </p:nvSpPr>
        <p:spPr>
          <a:xfrm>
            <a:off x="3532341" y="493106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8" name="Text Box 35"/>
          <p:cNvSpPr txBox="1"/>
          <p:nvPr/>
        </p:nvSpPr>
        <p:spPr>
          <a:xfrm>
            <a:off x="1645851" y="3242898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“Forrest Gump”</a:t>
            </a:r>
          </a:p>
        </p:txBody>
      </p:sp>
      <p:sp>
        <p:nvSpPr>
          <p:cNvPr id="139" name="Oval 138"/>
          <p:cNvSpPr/>
          <p:nvPr/>
        </p:nvSpPr>
        <p:spPr>
          <a:xfrm>
            <a:off x="1249922" y="4587487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0" name="Text Box 38"/>
          <p:cNvSpPr txBox="1"/>
          <p:nvPr/>
        </p:nvSpPr>
        <p:spPr>
          <a:xfrm>
            <a:off x="1727367" y="4710397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“Larry Crowne”</a:t>
            </a:r>
          </a:p>
        </p:txBody>
      </p:sp>
      <p:sp>
        <p:nvSpPr>
          <p:cNvPr id="141" name="Oval 140"/>
          <p:cNvSpPr/>
          <p:nvPr/>
        </p:nvSpPr>
        <p:spPr>
          <a:xfrm>
            <a:off x="8877399" y="301351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2" name="Text Box 40"/>
          <p:cNvSpPr txBox="1"/>
          <p:nvPr/>
        </p:nvSpPr>
        <p:spPr>
          <a:xfrm>
            <a:off x="9029891" y="3136398"/>
            <a:ext cx="1886547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“</a:t>
            </a:r>
            <a:r>
              <a:rPr lang="zh-CN" altLang="en-US" sz="1400" dirty="0">
                <a:ea typeface="宋体" charset="-122"/>
                <a:cs typeface="Times New Roman" charset="0"/>
              </a:rPr>
              <a:t>罗宾</a:t>
            </a:r>
            <a:r>
              <a:rPr lang="en-US" altLang="zh-CN" sz="1400" dirty="0">
                <a:ea typeface="宋体" charset="-122"/>
                <a:cs typeface="Times New Roman" charset="0"/>
              </a:rPr>
              <a:t>·</a:t>
            </a:r>
            <a:r>
              <a:rPr lang="zh-CN" altLang="en-US" sz="1400" dirty="0">
                <a:ea typeface="宋体" charset="-122"/>
                <a:cs typeface="Times New Roman" charset="0"/>
              </a:rPr>
              <a:t>怀特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8877399" y="3692672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4" name="Text Box 42"/>
          <p:cNvSpPr txBox="1"/>
          <p:nvPr/>
        </p:nvSpPr>
        <p:spPr>
          <a:xfrm>
            <a:off x="9343200" y="3815581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“Tom Hanks”</a:t>
            </a:r>
          </a:p>
        </p:txBody>
      </p:sp>
      <p:sp>
        <p:nvSpPr>
          <p:cNvPr id="145" name="Oval 144"/>
          <p:cNvSpPr/>
          <p:nvPr/>
        </p:nvSpPr>
        <p:spPr>
          <a:xfrm>
            <a:off x="8877399" y="5037220"/>
            <a:ext cx="2114442" cy="60506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6" name="Text Box 44"/>
          <p:cNvSpPr txBox="1"/>
          <p:nvPr/>
        </p:nvSpPr>
        <p:spPr>
          <a:xfrm>
            <a:off x="9343200" y="5187633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“Julia Roberts”</a:t>
            </a:r>
          </a:p>
        </p:txBody>
      </p:sp>
      <p:cxnSp>
        <p:nvCxnSpPr>
          <p:cNvPr id="106" name="Straight Connector 105"/>
          <p:cNvCxnSpPr/>
          <p:nvPr/>
        </p:nvCxnSpPr>
        <p:spPr>
          <a:xfrm>
            <a:off x="5104418" y="4853567"/>
            <a:ext cx="1728992" cy="4829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Box 24"/>
          <p:cNvSpPr txBox="1"/>
          <p:nvPr/>
        </p:nvSpPr>
        <p:spPr>
          <a:xfrm>
            <a:off x="5418833" y="444791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03" name="Oval 102"/>
          <p:cNvSpPr/>
          <p:nvPr/>
        </p:nvSpPr>
        <p:spPr>
          <a:xfrm>
            <a:off x="8877624" y="2427875"/>
            <a:ext cx="2114441" cy="550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4" name="Text Box 49"/>
          <p:cNvSpPr txBox="1"/>
          <p:nvPr/>
        </p:nvSpPr>
        <p:spPr>
          <a:xfrm>
            <a:off x="9029014" y="2555963"/>
            <a:ext cx="1886546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“Robin 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Wright Penn”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8873504" y="1841176"/>
            <a:ext cx="2113630" cy="549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0" name="Text Box 40"/>
          <p:cNvSpPr txBox="1"/>
          <p:nvPr/>
        </p:nvSpPr>
        <p:spPr>
          <a:xfrm>
            <a:off x="9260488" y="1966935"/>
            <a:ext cx="1656550" cy="55805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“Robin Wright”</a:t>
            </a:r>
          </a:p>
        </p:txBody>
      </p:sp>
      <p:sp>
        <p:nvSpPr>
          <p:cNvPr id="101" name="Text Box 33"/>
          <p:cNvSpPr txBox="1"/>
          <p:nvPr/>
        </p:nvSpPr>
        <p:spPr>
          <a:xfrm>
            <a:off x="7847996" y="1957261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cxnSp>
        <p:nvCxnSpPr>
          <p:cNvPr id="147" name="Straight Connector 146"/>
          <p:cNvCxnSpPr>
            <a:stCxn id="115" idx="5"/>
            <a:endCxn id="141" idx="2"/>
          </p:cNvCxnSpPr>
          <p:nvPr/>
        </p:nvCxnSpPr>
        <p:spPr>
          <a:xfrm>
            <a:off x="7498804" y="2963893"/>
            <a:ext cx="1378595" cy="324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3"/>
          <p:cNvSpPr txBox="1"/>
          <p:nvPr/>
        </p:nvSpPr>
        <p:spPr>
          <a:xfrm>
            <a:off x="7885121" y="2821500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54" name="Oval 153"/>
          <p:cNvSpPr/>
          <p:nvPr/>
        </p:nvSpPr>
        <p:spPr>
          <a:xfrm>
            <a:off x="8877402" y="437001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 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July 9</a:t>
            </a:r>
            <a:r>
              <a:rPr lang="en-US" sz="1400" baseline="300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th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, 1956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155" name="Straight Connector 154"/>
          <p:cNvCxnSpPr>
            <a:stCxn id="114" idx="5"/>
            <a:endCxn id="154" idx="2"/>
          </p:cNvCxnSpPr>
          <p:nvPr/>
        </p:nvCxnSpPr>
        <p:spPr>
          <a:xfrm>
            <a:off x="7498804" y="4252428"/>
            <a:ext cx="1378598" cy="392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 Box 32"/>
          <p:cNvSpPr txBox="1"/>
          <p:nvPr/>
        </p:nvSpPr>
        <p:spPr>
          <a:xfrm>
            <a:off x="7599353" y="4463620"/>
            <a:ext cx="1362548" cy="34483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a typeface="宋体" charset="-122"/>
                <a:cs typeface="Times New Roman" charset="0"/>
              </a:rPr>
              <a:t>birth_date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249922" y="3788790"/>
            <a:ext cx="2114442" cy="5500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Movie</a:t>
            </a:r>
            <a:endParaRPr lang="en-US" sz="1400" dirty="0">
              <a:solidFill>
                <a:sysClr val="windowText" lastClr="000000"/>
              </a:solidFill>
              <a:ea typeface="宋体" charset="-122"/>
              <a:cs typeface="Times New Roman" charset="0"/>
            </a:endParaRPr>
          </a:p>
        </p:txBody>
      </p:sp>
      <p:cxnSp>
        <p:nvCxnSpPr>
          <p:cNvPr id="56" name="Straight Connector 55"/>
          <p:cNvCxnSpPr>
            <a:stCxn id="55" idx="6"/>
            <a:endCxn id="112" idx="3"/>
          </p:cNvCxnSpPr>
          <p:nvPr/>
        </p:nvCxnSpPr>
        <p:spPr>
          <a:xfrm flipV="1">
            <a:off x="3364364" y="3620092"/>
            <a:ext cx="1063307" cy="4437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30"/>
          <p:cNvSpPr txBox="1"/>
          <p:nvPr/>
        </p:nvSpPr>
        <p:spPr>
          <a:xfrm>
            <a:off x="3709123" y="3814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61" name="Straight Connector 60"/>
          <p:cNvCxnSpPr>
            <a:stCxn id="55" idx="6"/>
            <a:endCxn id="113" idx="1"/>
          </p:cNvCxnSpPr>
          <p:nvPr/>
        </p:nvCxnSpPr>
        <p:spPr>
          <a:xfrm>
            <a:off x="3364364" y="4063818"/>
            <a:ext cx="1063307" cy="5139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30"/>
          <p:cNvSpPr txBox="1"/>
          <p:nvPr/>
        </p:nvSpPr>
        <p:spPr>
          <a:xfrm>
            <a:off x="3704408" y="4361745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873098" y="573554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Person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66" name="Straight Connector 65"/>
          <p:cNvCxnSpPr>
            <a:stCxn id="116" idx="5"/>
            <a:endCxn id="65" idx="2"/>
          </p:cNvCxnSpPr>
          <p:nvPr/>
        </p:nvCxnSpPr>
        <p:spPr>
          <a:xfrm>
            <a:off x="7498804" y="5540963"/>
            <a:ext cx="1374294" cy="454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31"/>
          <p:cNvSpPr txBox="1"/>
          <p:nvPr/>
        </p:nvSpPr>
        <p:spPr>
          <a:xfrm>
            <a:off x="7777092" y="571807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63" name="Rectangular Callout 62"/>
          <p:cNvSpPr/>
          <p:nvPr/>
        </p:nvSpPr>
        <p:spPr>
          <a:xfrm>
            <a:off x="202748" y="5409447"/>
            <a:ext cx="1531528" cy="471487"/>
          </a:xfrm>
          <a:prstGeom prst="wedgeRectCallout">
            <a:avLst>
              <a:gd name="adj1" fmla="val 56220"/>
              <a:gd name="adj2" fmla="val -280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type</a:t>
            </a:r>
            <a:endParaRPr lang="en-US" dirty="0"/>
          </a:p>
        </p:txBody>
      </p:sp>
      <p:sp>
        <p:nvSpPr>
          <p:cNvPr id="67" name="Rectangular Callout 66"/>
          <p:cNvSpPr/>
          <p:nvPr/>
        </p:nvSpPr>
        <p:spPr>
          <a:xfrm>
            <a:off x="2788822" y="1948393"/>
            <a:ext cx="1531528" cy="471487"/>
          </a:xfrm>
          <a:prstGeom prst="wedgeRectCallout">
            <a:avLst>
              <a:gd name="adj1" fmla="val 74002"/>
              <a:gd name="adj2" fmla="val 1560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ntity</a:t>
            </a:r>
            <a:endParaRPr lang="en-US" dirty="0"/>
          </a:p>
        </p:txBody>
      </p:sp>
      <p:sp>
        <p:nvSpPr>
          <p:cNvPr id="68" name="Rectangular Callout 67"/>
          <p:cNvSpPr/>
          <p:nvPr/>
        </p:nvSpPr>
        <p:spPr>
          <a:xfrm>
            <a:off x="3939813" y="5710806"/>
            <a:ext cx="1531528" cy="471487"/>
          </a:xfrm>
          <a:prstGeom prst="wedgeRectCallout">
            <a:avLst>
              <a:gd name="adj1" fmla="val 67358"/>
              <a:gd name="adj2" fmla="val -1937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Relationship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3" y="2043113"/>
            <a:ext cx="11234057" cy="4339399"/>
          </a:xfrm>
        </p:spPr>
        <p:txBody>
          <a:bodyPr>
            <a:normAutofit/>
          </a:bodyPr>
          <a:lstStyle/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3200" dirty="0" smtClean="0"/>
              <a:t>Our me</a:t>
            </a:r>
            <a:r>
              <a:rPr lang="en-US" sz="3200" dirty="0"/>
              <a:t>thod: Random forest on attribute-wise </a:t>
            </a:r>
            <a:r>
              <a:rPr lang="en-US" sz="3200" dirty="0" smtClean="0"/>
              <a:t>similarity</a:t>
            </a:r>
          </a:p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3200" dirty="0" smtClean="0"/>
              <a:t>Results between Freebase and IMDb: </a:t>
            </a:r>
            <a:r>
              <a:rPr lang="en-US" sz="2800" dirty="0" smtClean="0"/>
              <a:t>AUPRC=0.9856 (1.5K labels)</a:t>
            </a:r>
          </a:p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5400" dirty="0"/>
          </a:p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 smtClean="0"/>
          </a:p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endParaRPr lang="en-US" sz="2800" dirty="0"/>
          </a:p>
          <a:p>
            <a:pPr marL="0" lvl="1" indent="0" fontAlgn="base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 smtClean="0"/>
              <a:t>                    1.5M labels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/>
              <a:t>Structured </a:t>
            </a:r>
            <a:r>
              <a:rPr lang="en-US" dirty="0" smtClean="0"/>
              <a:t>Sources—Entity </a:t>
            </a:r>
            <a:r>
              <a:rPr lang="en-US" dirty="0"/>
              <a:t>Resolution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1394"/>
              </p:ext>
            </p:extLst>
          </p:nvPr>
        </p:nvGraphicFramePr>
        <p:xfrm>
          <a:off x="1183272" y="3448488"/>
          <a:ext cx="3872949" cy="171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983"/>
                <a:gridCol w="1290983"/>
                <a:gridCol w="1290983"/>
              </a:tblGrid>
              <a:tr h="57196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Precision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Recall</a:t>
                      </a:r>
                      <a:endParaRPr lang="en-US" dirty="0"/>
                    </a:p>
                  </a:txBody>
                  <a:tcPr anchor="ctr"/>
                </a:tc>
              </a:tr>
              <a:tr h="571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Movie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99.0%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98.7%</a:t>
                      </a:r>
                      <a:endParaRPr lang="en-US" dirty="0"/>
                    </a:p>
                  </a:txBody>
                  <a:tcPr anchor="ctr"/>
                </a:tc>
              </a:tr>
              <a:tr h="571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99.3%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99.6%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648" y="3187975"/>
            <a:ext cx="5783918" cy="30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4" y="2043113"/>
            <a:ext cx="10429966" cy="4339399"/>
          </a:xfrm>
        </p:spPr>
        <p:txBody>
          <a:bodyPr>
            <a:normAutofit/>
          </a:bodyPr>
          <a:lstStyle/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3200" dirty="0" smtClean="0"/>
              <a:t>Our me</a:t>
            </a:r>
            <a:r>
              <a:rPr lang="en-US" sz="3200" dirty="0"/>
              <a:t>thod: Random forest on attribute-wise </a:t>
            </a:r>
            <a:r>
              <a:rPr lang="en-US" sz="3200" dirty="0" smtClean="0"/>
              <a:t>similarity</a:t>
            </a:r>
          </a:p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3200" dirty="0" smtClean="0"/>
              <a:t>Results between Amazon Movies and IMDb:</a:t>
            </a:r>
          </a:p>
          <a:p>
            <a:pPr marL="365760" lvl="3" indent="0" fontAlgn="base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/>
              <a:t>200K </a:t>
            </a:r>
            <a:r>
              <a:rPr lang="en-US" sz="2800" dirty="0" smtClean="0"/>
              <a:t>labels</a:t>
            </a:r>
          </a:p>
          <a:p>
            <a:pPr marL="365760" lvl="3" indent="0" fontAlgn="base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 smtClean="0"/>
              <a:t>~150 features</a:t>
            </a:r>
          </a:p>
          <a:p>
            <a:pPr marL="365760" lvl="3" indent="0" fontAlgn="base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 smtClean="0"/>
              <a:t>AUPRC=0.9923</a:t>
            </a:r>
          </a:p>
          <a:p>
            <a:pPr marL="365760" lvl="3" indent="0" fontAlgn="base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 err="1" smtClean="0"/>
              <a:t>Prec</a:t>
            </a:r>
            <a:r>
              <a:rPr lang="en-US" sz="2800" dirty="0" smtClean="0"/>
              <a:t>=0.982, Rec=0.951 </a:t>
            </a:r>
          </a:p>
          <a:p>
            <a:pPr marL="365760" lvl="3" indent="0" fontAlgn="base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/>
              <a:t>Structured Sources—Entity Resolution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10" y="3083718"/>
            <a:ext cx="5135432" cy="36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3" y="2043113"/>
            <a:ext cx="11030857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rgbClr val="FF0000"/>
                </a:solidFill>
              </a:rPr>
              <a:t>Logistic regression: </a:t>
            </a:r>
            <a:r>
              <a:rPr lang="en-US" sz="3200" dirty="0" err="1" smtClean="0">
                <a:solidFill>
                  <a:srgbClr val="FF0000"/>
                </a:solidFill>
              </a:rPr>
              <a:t>Prec</a:t>
            </a:r>
            <a:r>
              <a:rPr lang="en-US" sz="3200" dirty="0" smtClean="0">
                <a:solidFill>
                  <a:srgbClr val="FF0000"/>
                </a:solidFill>
              </a:rPr>
              <a:t>=0.99, Rec=0.6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rgbClr val="00B050"/>
                </a:solidFill>
              </a:rPr>
              <a:t>Random forest: </a:t>
            </a:r>
            <a:r>
              <a:rPr lang="en-US" sz="3200" dirty="0" err="1" smtClean="0">
                <a:solidFill>
                  <a:srgbClr val="00B050"/>
                </a:solidFill>
              </a:rPr>
              <a:t>Prec</a:t>
            </a:r>
            <a:r>
              <a:rPr lang="en-US" sz="3200" dirty="0" smtClean="0">
                <a:solidFill>
                  <a:srgbClr val="00B050"/>
                </a:solidFill>
              </a:rPr>
              <a:t>=0.99, Rec=0.99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9711" y="6456219"/>
            <a:ext cx="1913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Amazon Confidential</a:t>
            </a:r>
            <a:endParaRPr lang="en-US" sz="1600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I. Integrating Knowledge—Entity </a:t>
            </a:r>
            <a:r>
              <a:rPr lang="en-US" dirty="0"/>
              <a:t>Resolution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Which ML Model Works Best?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172" y="3165597"/>
            <a:ext cx="5549937" cy="3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3" y="2043113"/>
            <a:ext cx="11030857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rgbClr val="FF0000"/>
                </a:solidFill>
              </a:rPr>
              <a:t>Logistic regression: </a:t>
            </a:r>
            <a:r>
              <a:rPr lang="en-US" sz="3200" dirty="0" err="1" smtClean="0">
                <a:solidFill>
                  <a:srgbClr val="FF0000"/>
                </a:solidFill>
              </a:rPr>
              <a:t>Prec</a:t>
            </a:r>
            <a:r>
              <a:rPr lang="en-US" sz="3200" dirty="0" smtClean="0">
                <a:solidFill>
                  <a:srgbClr val="FF0000"/>
                </a:solidFill>
              </a:rPr>
              <a:t>=0.99, Rec=0.6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rgbClr val="00B050"/>
                </a:solidFill>
              </a:rPr>
              <a:t>Random forest: </a:t>
            </a:r>
            <a:r>
              <a:rPr lang="en-US" sz="3200" dirty="0" err="1" smtClean="0">
                <a:solidFill>
                  <a:srgbClr val="00B050"/>
                </a:solidFill>
              </a:rPr>
              <a:t>Prec</a:t>
            </a:r>
            <a:r>
              <a:rPr lang="en-US" sz="3200" dirty="0" smtClean="0">
                <a:solidFill>
                  <a:srgbClr val="00B050"/>
                </a:solidFill>
              </a:rPr>
              <a:t>=0.99, Rec=0.99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err="1" smtClean="0"/>
              <a:t>XGBoost</a:t>
            </a:r>
            <a:r>
              <a:rPr lang="en-US" sz="3200" dirty="0" smtClean="0"/>
              <a:t>: Marginally better, but sensitive to hyper-parameters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/>
              <a:t>Neural network: Similar performance</a:t>
            </a:r>
            <a:endParaRPr lang="en-US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I. Integrating Knowledge—Entity </a:t>
            </a:r>
            <a:r>
              <a:rPr lang="en-US" dirty="0"/>
              <a:t>Resolution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Which ML Model Works Best?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43" y="2591378"/>
            <a:ext cx="6479764" cy="420339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5714" y="2043113"/>
            <a:ext cx="10429966" cy="4339399"/>
          </a:xfrm>
        </p:spPr>
        <p:txBody>
          <a:bodyPr>
            <a:normAutofit/>
          </a:bodyPr>
          <a:lstStyle/>
          <a:p>
            <a:pPr marL="91440" lvl="1" indent="-91440" fontAlgn="base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q"/>
            </a:pPr>
            <a:r>
              <a:rPr lang="en-US" sz="3200" dirty="0" smtClean="0"/>
              <a:t>Moonshot</a:t>
            </a:r>
            <a:r>
              <a:rPr lang="en-US" sz="3200" dirty="0"/>
              <a:t>: Apply active learning to minimize #labels </a:t>
            </a:r>
            <a:endParaRPr 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169711" y="6456219"/>
            <a:ext cx="1913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Amazon Confidential</a:t>
            </a:r>
            <a:endParaRPr lang="en-US" sz="1600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I. Integrating Knowledge from </a:t>
            </a:r>
            <a:br>
              <a:rPr lang="en-US" dirty="0" smtClean="0"/>
            </a:br>
            <a:r>
              <a:rPr lang="en-US" dirty="0" smtClean="0"/>
              <a:t>Structured Sources—Entity </a:t>
            </a:r>
            <a:r>
              <a:rPr lang="en-US" dirty="0"/>
              <a:t>Resolution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56225" y="4395572"/>
            <a:ext cx="3786443" cy="112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For 99% precision and recall, active learning reduces </a:t>
            </a:r>
          </a:p>
          <a:p>
            <a:pPr algn="ctr"/>
            <a:r>
              <a:rPr lang="en-US" sz="2000" dirty="0" smtClean="0"/>
              <a:t>#labels by </a:t>
            </a:r>
            <a:r>
              <a:rPr lang="en-US" sz="2000" b="1" dirty="0" smtClean="0"/>
              <a:t>2</a:t>
            </a:r>
            <a:r>
              <a:rPr lang="en-US" sz="2000" dirty="0" smtClean="0"/>
              <a:t> orders of magnitude</a:t>
            </a:r>
            <a:endParaRPr lang="en-US" sz="2000" dirty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 flipV="1">
            <a:off x="4642668" y="3531404"/>
            <a:ext cx="3543187" cy="14285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978529" y="4734126"/>
            <a:ext cx="2444484" cy="980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Reaching </a:t>
            </a:r>
            <a:r>
              <a:rPr lang="en-US" sz="2000" dirty="0" err="1"/>
              <a:t>prec</a:t>
            </a:r>
            <a:r>
              <a:rPr lang="en-US" sz="2000" dirty="0"/>
              <a:t>=99% and rec=~99% requires 1.5M labels</a:t>
            </a: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10200771" y="3537344"/>
            <a:ext cx="645451" cy="119678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38647" y="4734126"/>
            <a:ext cx="2929953" cy="101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With 15K labe</a:t>
            </a:r>
            <a:r>
              <a:rPr lang="en-US" altLang="zh-CN" sz="2000" dirty="0"/>
              <a:t>l</a:t>
            </a:r>
            <a:r>
              <a:rPr lang="en-US" sz="2000" dirty="0"/>
              <a:t>s we get </a:t>
            </a:r>
            <a:r>
              <a:rPr lang="en-US" sz="2000" dirty="0" err="1"/>
              <a:t>prec</a:t>
            </a:r>
            <a:r>
              <a:rPr lang="en-US" sz="2000" dirty="0"/>
              <a:t>=99% and rec=~95</a:t>
            </a:r>
            <a:r>
              <a:rPr lang="en-US" sz="2000" dirty="0" smtClean="0"/>
              <a:t>%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FF0000"/>
                </a:solidFill>
              </a:rPr>
              <a:t>30 labelers for 1 week</a:t>
            </a:r>
            <a:r>
              <a:rPr lang="en-US" sz="2000" dirty="0" smtClean="0">
                <a:solidFill>
                  <a:srgbClr val="FF0000"/>
                </a:solidFill>
              </a:rPr>
              <a:t>!)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7203624" y="3657600"/>
            <a:ext cx="1188968" cy="10765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85813" y="2043113"/>
            <a:ext cx="1114425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Moonshots: Seamless incremental graph </a:t>
            </a:r>
            <a:r>
              <a:rPr lang="en-US" sz="3200" dirty="0"/>
              <a:t>l</a:t>
            </a:r>
            <a:r>
              <a:rPr lang="en-US" sz="3200" dirty="0" smtClean="0"/>
              <a:t>inkage with high precision and recall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Integrating Knowledge from </a:t>
            </a:r>
            <a:br>
              <a:rPr lang="en-US" dirty="0"/>
            </a:br>
            <a:r>
              <a:rPr lang="en-US" dirty="0"/>
              <a:t>Structured Sources—Entity Resolution</a:t>
            </a:r>
          </a:p>
        </p:txBody>
      </p:sp>
      <p:sp>
        <p:nvSpPr>
          <p:cNvPr id="10" name="Content Placeholder 17"/>
          <p:cNvSpPr txBox="1">
            <a:spLocks/>
          </p:cNvSpPr>
          <p:nvPr/>
        </p:nvSpPr>
        <p:spPr>
          <a:xfrm>
            <a:off x="1310581" y="6036870"/>
            <a:ext cx="10261307" cy="8580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buFont typeface="Courier New" charset="0"/>
              <a:buChar char="o"/>
            </a:pPr>
            <a:r>
              <a:rPr lang="en-US" dirty="0" smtClean="0"/>
              <a:t>Different sources have different characteristics, but share commonalities from the same domain</a:t>
            </a:r>
          </a:p>
          <a:p>
            <a:pPr>
              <a:spcBef>
                <a:spcPts val="200"/>
              </a:spcBef>
              <a:buFont typeface="Courier New" charset="0"/>
              <a:buChar char="o"/>
            </a:pPr>
            <a:r>
              <a:rPr lang="en-US" i="1" dirty="0" smtClean="0"/>
              <a:t>How to leverage models for existing sources on new sources?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1324949" y="3546226"/>
            <a:ext cx="1474237" cy="20900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ded Corner 11"/>
          <p:cNvSpPr/>
          <p:nvPr/>
        </p:nvSpPr>
        <p:spPr>
          <a:xfrm>
            <a:off x="3679373" y="3542485"/>
            <a:ext cx="1474237" cy="20900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99186" y="3974053"/>
            <a:ext cx="880187" cy="260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99186" y="4104092"/>
            <a:ext cx="880187" cy="300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99186" y="4400904"/>
            <a:ext cx="880187" cy="3741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799186" y="3807280"/>
            <a:ext cx="880187" cy="1250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17847" y="5148033"/>
            <a:ext cx="880187" cy="1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95309" y="5652289"/>
            <a:ext cx="1133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Freebase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036418" y="5673601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IMDb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704117" y="3542484"/>
            <a:ext cx="1474237" cy="2531227"/>
            <a:chOff x="5704117" y="2086316"/>
            <a:chExt cx="1474237" cy="2531227"/>
          </a:xfrm>
        </p:grpSpPr>
        <p:sp>
          <p:nvSpPr>
            <p:cNvPr id="21" name="Folded Corner 20"/>
            <p:cNvSpPr/>
            <p:nvPr/>
          </p:nvSpPr>
          <p:spPr>
            <a:xfrm>
              <a:off x="5704117" y="2086316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64446" y="4217433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Wikipedia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28861" y="3542483"/>
            <a:ext cx="1474237" cy="2510697"/>
            <a:chOff x="7728861" y="2086315"/>
            <a:chExt cx="1474237" cy="2510697"/>
          </a:xfrm>
        </p:grpSpPr>
        <p:sp>
          <p:nvSpPr>
            <p:cNvPr id="24" name="Folded Corner 23"/>
            <p:cNvSpPr/>
            <p:nvPr/>
          </p:nvSpPr>
          <p:spPr>
            <a:xfrm>
              <a:off x="7728861" y="2086315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29328" y="4196902"/>
              <a:ext cx="11106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 smtClean="0"/>
                <a:t>Wikidata</a:t>
              </a:r>
              <a:endParaRPr lang="en-US" sz="28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20137" y="3542482"/>
            <a:ext cx="1474237" cy="2510698"/>
            <a:chOff x="9720137" y="2086314"/>
            <a:chExt cx="1474237" cy="2510698"/>
          </a:xfrm>
        </p:grpSpPr>
        <p:sp>
          <p:nvSpPr>
            <p:cNvPr id="27" name="Folded Corner 26"/>
            <p:cNvSpPr/>
            <p:nvPr/>
          </p:nvSpPr>
          <p:spPr>
            <a:xfrm>
              <a:off x="9720137" y="2086314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22400" y="4196902"/>
              <a:ext cx="871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Netflix</a:t>
              </a:r>
              <a:endParaRPr lang="en-US" sz="28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86" y="3542482"/>
            <a:ext cx="546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7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85813" y="2043113"/>
            <a:ext cx="1114425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Moonshots: Seamless incremental graph </a:t>
            </a:r>
            <a:r>
              <a:rPr lang="en-US" sz="3200" dirty="0"/>
              <a:t>l</a:t>
            </a:r>
            <a:r>
              <a:rPr lang="en-US" sz="3200" dirty="0" smtClean="0"/>
              <a:t>inkage with high precision and recall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Integrating Knowledge from </a:t>
            </a:r>
            <a:br>
              <a:rPr lang="en-US" dirty="0"/>
            </a:br>
            <a:r>
              <a:rPr lang="en-US" dirty="0"/>
              <a:t>Structured Sources—Entity Resolution</a:t>
            </a:r>
          </a:p>
        </p:txBody>
      </p:sp>
      <p:sp>
        <p:nvSpPr>
          <p:cNvPr id="10" name="Content Placeholder 17"/>
          <p:cNvSpPr txBox="1">
            <a:spLocks/>
          </p:cNvSpPr>
          <p:nvPr/>
        </p:nvSpPr>
        <p:spPr>
          <a:xfrm>
            <a:off x="1227284" y="6048493"/>
            <a:ext cx="10261307" cy="85805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buFont typeface="Courier New" charset="0"/>
              <a:buChar char="o"/>
            </a:pPr>
            <a:r>
              <a:rPr lang="en-US" dirty="0"/>
              <a:t>A complex space can contain tens to thousands of different types and linkage on different types of entities can affect each </a:t>
            </a:r>
            <a:r>
              <a:rPr lang="en-US" dirty="0" smtClean="0"/>
              <a:t>other</a:t>
            </a:r>
          </a:p>
          <a:p>
            <a:pPr>
              <a:spcBef>
                <a:spcPts val="200"/>
              </a:spcBef>
              <a:buFont typeface="Courier New" charset="0"/>
              <a:buChar char="o"/>
            </a:pPr>
            <a:r>
              <a:rPr lang="en-US" i="1" dirty="0" smtClean="0"/>
              <a:t>How to </a:t>
            </a:r>
            <a:r>
              <a:rPr lang="en-US" i="1" dirty="0"/>
              <a:t>avoid manual scheduling for linkage</a:t>
            </a:r>
            <a:r>
              <a:rPr lang="en-US" i="1" dirty="0" smtClean="0"/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902844" y="3014711"/>
            <a:ext cx="9871360" cy="2112362"/>
            <a:chOff x="1508450" y="1909032"/>
            <a:chExt cx="9871360" cy="2112362"/>
          </a:xfrm>
        </p:grpSpPr>
        <p:sp>
          <p:nvSpPr>
            <p:cNvPr id="30" name="Folded Corner 29"/>
            <p:cNvSpPr/>
            <p:nvPr/>
          </p:nvSpPr>
          <p:spPr>
            <a:xfrm>
              <a:off x="9905573" y="193101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lded Corner 30"/>
            <p:cNvSpPr/>
            <p:nvPr/>
          </p:nvSpPr>
          <p:spPr>
            <a:xfrm>
              <a:off x="7919704" y="193133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lded Corner 31"/>
            <p:cNvSpPr/>
            <p:nvPr/>
          </p:nvSpPr>
          <p:spPr>
            <a:xfrm>
              <a:off x="5894960" y="191258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lded Corner 32"/>
            <p:cNvSpPr/>
            <p:nvPr/>
          </p:nvSpPr>
          <p:spPr>
            <a:xfrm>
              <a:off x="3866732" y="191275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olded Corner 33"/>
            <p:cNvSpPr/>
            <p:nvPr/>
          </p:nvSpPr>
          <p:spPr>
            <a:xfrm>
              <a:off x="1508450" y="1909032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14896" y="3180966"/>
            <a:ext cx="9871360" cy="2112362"/>
            <a:chOff x="1508450" y="1909032"/>
            <a:chExt cx="9871360" cy="2112362"/>
          </a:xfrm>
        </p:grpSpPr>
        <p:sp>
          <p:nvSpPr>
            <p:cNvPr id="36" name="Folded Corner 35"/>
            <p:cNvSpPr/>
            <p:nvPr/>
          </p:nvSpPr>
          <p:spPr>
            <a:xfrm>
              <a:off x="9905573" y="193101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olded Corner 36"/>
            <p:cNvSpPr/>
            <p:nvPr/>
          </p:nvSpPr>
          <p:spPr>
            <a:xfrm>
              <a:off x="7919704" y="193133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olded Corner 37"/>
            <p:cNvSpPr/>
            <p:nvPr/>
          </p:nvSpPr>
          <p:spPr>
            <a:xfrm>
              <a:off x="5894960" y="191258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olded Corner 38"/>
            <p:cNvSpPr/>
            <p:nvPr/>
          </p:nvSpPr>
          <p:spPr>
            <a:xfrm>
              <a:off x="3866732" y="191275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lded Corner 39"/>
            <p:cNvSpPr/>
            <p:nvPr/>
          </p:nvSpPr>
          <p:spPr>
            <a:xfrm>
              <a:off x="1508450" y="1909032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08450" y="3365191"/>
            <a:ext cx="9871360" cy="2112362"/>
            <a:chOff x="1508450" y="1909032"/>
            <a:chExt cx="9871360" cy="2112362"/>
          </a:xfrm>
        </p:grpSpPr>
        <p:sp>
          <p:nvSpPr>
            <p:cNvPr id="42" name="Folded Corner 41"/>
            <p:cNvSpPr/>
            <p:nvPr/>
          </p:nvSpPr>
          <p:spPr>
            <a:xfrm>
              <a:off x="9905573" y="193101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olded Corner 42"/>
            <p:cNvSpPr/>
            <p:nvPr/>
          </p:nvSpPr>
          <p:spPr>
            <a:xfrm>
              <a:off x="7919704" y="193133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olded Corner 43"/>
            <p:cNvSpPr/>
            <p:nvPr/>
          </p:nvSpPr>
          <p:spPr>
            <a:xfrm>
              <a:off x="5894960" y="191258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olded Corner 44"/>
            <p:cNvSpPr/>
            <p:nvPr/>
          </p:nvSpPr>
          <p:spPr>
            <a:xfrm>
              <a:off x="3866732" y="191275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olded Corner 45"/>
            <p:cNvSpPr/>
            <p:nvPr/>
          </p:nvSpPr>
          <p:spPr>
            <a:xfrm>
              <a:off x="1508450" y="1909032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olded Corner 46"/>
          <p:cNvSpPr/>
          <p:nvPr/>
        </p:nvSpPr>
        <p:spPr>
          <a:xfrm>
            <a:off x="1324949" y="3546217"/>
            <a:ext cx="1474237" cy="20900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lded Corner 47"/>
          <p:cNvSpPr/>
          <p:nvPr/>
        </p:nvSpPr>
        <p:spPr>
          <a:xfrm>
            <a:off x="3679373" y="3542476"/>
            <a:ext cx="1474237" cy="20900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2799186" y="3974044"/>
            <a:ext cx="880187" cy="260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799186" y="4104083"/>
            <a:ext cx="880187" cy="300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799186" y="4400895"/>
            <a:ext cx="880187" cy="3741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799186" y="3807271"/>
            <a:ext cx="880187" cy="1250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817847" y="5148024"/>
            <a:ext cx="880187" cy="1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508450" y="5650625"/>
            <a:ext cx="1133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Freebase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4036419" y="5673592"/>
            <a:ext cx="760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IMDb</a:t>
            </a:r>
            <a:endParaRPr lang="en-US" sz="20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5704117" y="3542475"/>
            <a:ext cx="1474237" cy="2531227"/>
            <a:chOff x="5704117" y="2086316"/>
            <a:chExt cx="1474237" cy="2531227"/>
          </a:xfrm>
        </p:grpSpPr>
        <p:sp>
          <p:nvSpPr>
            <p:cNvPr id="57" name="Folded Corner 56"/>
            <p:cNvSpPr/>
            <p:nvPr/>
          </p:nvSpPr>
          <p:spPr>
            <a:xfrm>
              <a:off x="5704117" y="2086316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864446" y="4217433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Wikipedia</a:t>
              </a:r>
              <a:endParaRPr lang="en-US" sz="28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728861" y="3542474"/>
            <a:ext cx="1474237" cy="2510697"/>
            <a:chOff x="7728861" y="2086315"/>
            <a:chExt cx="1474237" cy="2510697"/>
          </a:xfrm>
        </p:grpSpPr>
        <p:sp>
          <p:nvSpPr>
            <p:cNvPr id="60" name="Folded Corner 59"/>
            <p:cNvSpPr/>
            <p:nvPr/>
          </p:nvSpPr>
          <p:spPr>
            <a:xfrm>
              <a:off x="7728861" y="2086315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29328" y="4196902"/>
              <a:ext cx="11106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 smtClean="0"/>
                <a:t>Wikidata</a:t>
              </a:r>
              <a:endParaRPr lang="en-US" sz="28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720137" y="3542473"/>
            <a:ext cx="1474237" cy="2510698"/>
            <a:chOff x="9720137" y="2086314"/>
            <a:chExt cx="1474237" cy="2510698"/>
          </a:xfrm>
        </p:grpSpPr>
        <p:sp>
          <p:nvSpPr>
            <p:cNvPr id="63" name="Folded Corner 62"/>
            <p:cNvSpPr/>
            <p:nvPr/>
          </p:nvSpPr>
          <p:spPr>
            <a:xfrm>
              <a:off x="9720137" y="2086314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022400" y="4196902"/>
              <a:ext cx="871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Netflix</a:t>
              </a:r>
              <a:endParaRPr lang="en-US" sz="2800" dirty="0"/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74" y="3542473"/>
            <a:ext cx="780155" cy="5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85813" y="2043113"/>
            <a:ext cx="1114425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Moonshots: Seamless incremental graph </a:t>
            </a:r>
            <a:r>
              <a:rPr lang="en-US" sz="3200" dirty="0"/>
              <a:t>l</a:t>
            </a:r>
            <a:r>
              <a:rPr lang="en-US" sz="3200" dirty="0" smtClean="0"/>
              <a:t>inkage with high precision and recall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Integrating Knowledge from </a:t>
            </a:r>
            <a:br>
              <a:rPr lang="en-US" dirty="0"/>
            </a:br>
            <a:r>
              <a:rPr lang="en-US" dirty="0"/>
              <a:t>Structured Sources—Entity Resolution</a:t>
            </a:r>
          </a:p>
        </p:txBody>
      </p:sp>
      <p:sp>
        <p:nvSpPr>
          <p:cNvPr id="10" name="Content Placeholder 17"/>
          <p:cNvSpPr txBox="1">
            <a:spLocks/>
          </p:cNvSpPr>
          <p:nvPr/>
        </p:nvSpPr>
        <p:spPr>
          <a:xfrm>
            <a:off x="1227284" y="6048493"/>
            <a:ext cx="10261307" cy="8580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buFont typeface="Courier New" charset="0"/>
              <a:buChar char="o"/>
            </a:pPr>
            <a:r>
              <a:rPr lang="en-US" dirty="0"/>
              <a:t>New data are arriving over time, requiring incremental linkage and model </a:t>
            </a:r>
            <a:r>
              <a:rPr lang="en-US" dirty="0" smtClean="0"/>
              <a:t>evolution</a:t>
            </a:r>
          </a:p>
          <a:p>
            <a:pPr>
              <a:spcBef>
                <a:spcPts val="200"/>
              </a:spcBef>
              <a:buFont typeface="Courier New" charset="0"/>
              <a:buChar char="o"/>
            </a:pPr>
            <a:r>
              <a:rPr lang="en-US" i="1" dirty="0"/>
              <a:t>How to perform incremental </a:t>
            </a:r>
            <a:r>
              <a:rPr lang="en-US" i="1" dirty="0" smtClean="0"/>
              <a:t>linkage and evolve the model?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902844" y="3014711"/>
            <a:ext cx="9871360" cy="2112362"/>
            <a:chOff x="1508450" y="1909032"/>
            <a:chExt cx="9871360" cy="2112362"/>
          </a:xfrm>
        </p:grpSpPr>
        <p:sp>
          <p:nvSpPr>
            <p:cNvPr id="30" name="Folded Corner 29"/>
            <p:cNvSpPr/>
            <p:nvPr/>
          </p:nvSpPr>
          <p:spPr>
            <a:xfrm>
              <a:off x="9905573" y="193101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lded Corner 30"/>
            <p:cNvSpPr/>
            <p:nvPr/>
          </p:nvSpPr>
          <p:spPr>
            <a:xfrm>
              <a:off x="7919704" y="193133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lded Corner 31"/>
            <p:cNvSpPr/>
            <p:nvPr/>
          </p:nvSpPr>
          <p:spPr>
            <a:xfrm>
              <a:off x="5894960" y="191258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lded Corner 32"/>
            <p:cNvSpPr/>
            <p:nvPr/>
          </p:nvSpPr>
          <p:spPr>
            <a:xfrm>
              <a:off x="3866732" y="191275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olded Corner 33"/>
            <p:cNvSpPr/>
            <p:nvPr/>
          </p:nvSpPr>
          <p:spPr>
            <a:xfrm>
              <a:off x="1508450" y="1909032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14896" y="3180966"/>
            <a:ext cx="9871360" cy="2112362"/>
            <a:chOff x="1508450" y="1909032"/>
            <a:chExt cx="9871360" cy="2112362"/>
          </a:xfrm>
        </p:grpSpPr>
        <p:sp>
          <p:nvSpPr>
            <p:cNvPr id="36" name="Folded Corner 35"/>
            <p:cNvSpPr/>
            <p:nvPr/>
          </p:nvSpPr>
          <p:spPr>
            <a:xfrm>
              <a:off x="9905573" y="193101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olded Corner 36"/>
            <p:cNvSpPr/>
            <p:nvPr/>
          </p:nvSpPr>
          <p:spPr>
            <a:xfrm>
              <a:off x="7919704" y="193133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olded Corner 37"/>
            <p:cNvSpPr/>
            <p:nvPr/>
          </p:nvSpPr>
          <p:spPr>
            <a:xfrm>
              <a:off x="5894960" y="191258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olded Corner 38"/>
            <p:cNvSpPr/>
            <p:nvPr/>
          </p:nvSpPr>
          <p:spPr>
            <a:xfrm>
              <a:off x="3866732" y="191275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lded Corner 39"/>
            <p:cNvSpPr/>
            <p:nvPr/>
          </p:nvSpPr>
          <p:spPr>
            <a:xfrm>
              <a:off x="1508450" y="1909032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08450" y="3365191"/>
            <a:ext cx="9871360" cy="2112362"/>
            <a:chOff x="1508450" y="1909032"/>
            <a:chExt cx="9871360" cy="2112362"/>
          </a:xfrm>
        </p:grpSpPr>
        <p:sp>
          <p:nvSpPr>
            <p:cNvPr id="42" name="Folded Corner 41"/>
            <p:cNvSpPr/>
            <p:nvPr/>
          </p:nvSpPr>
          <p:spPr>
            <a:xfrm>
              <a:off x="9905573" y="193101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olded Corner 42"/>
            <p:cNvSpPr/>
            <p:nvPr/>
          </p:nvSpPr>
          <p:spPr>
            <a:xfrm>
              <a:off x="7919704" y="193133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olded Corner 43"/>
            <p:cNvSpPr/>
            <p:nvPr/>
          </p:nvSpPr>
          <p:spPr>
            <a:xfrm>
              <a:off x="5894960" y="191258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olded Corner 44"/>
            <p:cNvSpPr/>
            <p:nvPr/>
          </p:nvSpPr>
          <p:spPr>
            <a:xfrm>
              <a:off x="3866732" y="1912757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olded Corner 45"/>
            <p:cNvSpPr/>
            <p:nvPr/>
          </p:nvSpPr>
          <p:spPr>
            <a:xfrm>
              <a:off x="1508450" y="1909032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olded Corner 46"/>
          <p:cNvSpPr/>
          <p:nvPr/>
        </p:nvSpPr>
        <p:spPr>
          <a:xfrm>
            <a:off x="1324949" y="3546217"/>
            <a:ext cx="1474237" cy="20900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lded Corner 47"/>
          <p:cNvSpPr/>
          <p:nvPr/>
        </p:nvSpPr>
        <p:spPr>
          <a:xfrm>
            <a:off x="3679373" y="3542476"/>
            <a:ext cx="1474237" cy="20900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2799186" y="3974044"/>
            <a:ext cx="880187" cy="260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799186" y="4104083"/>
            <a:ext cx="880187" cy="300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799186" y="4400895"/>
            <a:ext cx="880187" cy="3741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799186" y="3807271"/>
            <a:ext cx="880187" cy="1250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817847" y="5148024"/>
            <a:ext cx="880187" cy="1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508450" y="5650625"/>
            <a:ext cx="1133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Freebase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4036419" y="5673592"/>
            <a:ext cx="760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IMDb</a:t>
            </a:r>
            <a:endParaRPr lang="en-US" sz="20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5704117" y="3542475"/>
            <a:ext cx="1474237" cy="2531227"/>
            <a:chOff x="5704117" y="2086316"/>
            <a:chExt cx="1474237" cy="2531227"/>
          </a:xfrm>
        </p:grpSpPr>
        <p:sp>
          <p:nvSpPr>
            <p:cNvPr id="57" name="Folded Corner 56"/>
            <p:cNvSpPr/>
            <p:nvPr/>
          </p:nvSpPr>
          <p:spPr>
            <a:xfrm>
              <a:off x="5704117" y="2086316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864446" y="4217433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Wikipedia</a:t>
              </a:r>
              <a:endParaRPr lang="en-US" sz="28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728861" y="3542474"/>
            <a:ext cx="1474237" cy="2510697"/>
            <a:chOff x="7728861" y="2086315"/>
            <a:chExt cx="1474237" cy="2510697"/>
          </a:xfrm>
        </p:grpSpPr>
        <p:sp>
          <p:nvSpPr>
            <p:cNvPr id="60" name="Folded Corner 59"/>
            <p:cNvSpPr/>
            <p:nvPr/>
          </p:nvSpPr>
          <p:spPr>
            <a:xfrm>
              <a:off x="7728861" y="2086315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29328" y="4196902"/>
              <a:ext cx="11106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 smtClean="0"/>
                <a:t>Wikidata</a:t>
              </a:r>
              <a:endParaRPr lang="en-US" sz="28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720137" y="3542473"/>
            <a:ext cx="1474237" cy="2510698"/>
            <a:chOff x="9720137" y="2086314"/>
            <a:chExt cx="1474237" cy="2510698"/>
          </a:xfrm>
        </p:grpSpPr>
        <p:sp>
          <p:nvSpPr>
            <p:cNvPr id="63" name="Folded Corner 62"/>
            <p:cNvSpPr/>
            <p:nvPr/>
          </p:nvSpPr>
          <p:spPr>
            <a:xfrm>
              <a:off x="9720137" y="2086314"/>
              <a:ext cx="1474237" cy="2090057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022400" y="4196902"/>
              <a:ext cx="871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Netflix</a:t>
              </a:r>
              <a:endParaRPr lang="en-US" sz="2800" dirty="0"/>
            </a:p>
          </p:txBody>
        </p:sp>
      </p:grpSp>
      <p:sp>
        <p:nvSpPr>
          <p:cNvPr id="65" name="Teardrop 64"/>
          <p:cNvSpPr/>
          <p:nvPr/>
        </p:nvSpPr>
        <p:spPr>
          <a:xfrm>
            <a:off x="853978" y="4703645"/>
            <a:ext cx="979326" cy="702229"/>
          </a:xfrm>
          <a:prstGeom prst="teardrop">
            <a:avLst>
              <a:gd name="adj" fmla="val 16478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</a:p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66" name="Teardrop 65"/>
          <p:cNvSpPr/>
          <p:nvPr/>
        </p:nvSpPr>
        <p:spPr>
          <a:xfrm>
            <a:off x="3189133" y="4668174"/>
            <a:ext cx="979326" cy="702229"/>
          </a:xfrm>
          <a:prstGeom prst="teardrop">
            <a:avLst>
              <a:gd name="adj" fmla="val 16478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  <a:p>
            <a:pPr algn="ctr"/>
            <a:r>
              <a:rPr lang="en-US" dirty="0"/>
              <a:t>data</a:t>
            </a:r>
          </a:p>
        </p:txBody>
      </p:sp>
      <p:sp>
        <p:nvSpPr>
          <p:cNvPr id="67" name="Teardrop 66"/>
          <p:cNvSpPr/>
          <p:nvPr/>
        </p:nvSpPr>
        <p:spPr>
          <a:xfrm>
            <a:off x="5191024" y="4671873"/>
            <a:ext cx="979326" cy="702229"/>
          </a:xfrm>
          <a:prstGeom prst="teardrop">
            <a:avLst>
              <a:gd name="adj" fmla="val 16478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  <a:p>
            <a:pPr algn="ctr"/>
            <a:r>
              <a:rPr lang="en-US" dirty="0"/>
              <a:t>data</a:t>
            </a:r>
          </a:p>
        </p:txBody>
      </p:sp>
      <p:sp>
        <p:nvSpPr>
          <p:cNvPr id="68" name="Teardrop 67"/>
          <p:cNvSpPr/>
          <p:nvPr/>
        </p:nvSpPr>
        <p:spPr>
          <a:xfrm>
            <a:off x="7224997" y="4671873"/>
            <a:ext cx="979326" cy="702229"/>
          </a:xfrm>
          <a:prstGeom prst="teardrop">
            <a:avLst>
              <a:gd name="adj" fmla="val 16478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  <a:p>
            <a:pPr algn="ctr"/>
            <a:r>
              <a:rPr lang="en-US" dirty="0"/>
              <a:t>data</a:t>
            </a:r>
          </a:p>
        </p:txBody>
      </p:sp>
      <p:sp>
        <p:nvSpPr>
          <p:cNvPr id="69" name="Teardrop 68"/>
          <p:cNvSpPr/>
          <p:nvPr/>
        </p:nvSpPr>
        <p:spPr>
          <a:xfrm>
            <a:off x="9200398" y="4671873"/>
            <a:ext cx="979326" cy="702229"/>
          </a:xfrm>
          <a:prstGeom prst="teardrop">
            <a:avLst>
              <a:gd name="adj" fmla="val 16478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  <a:p>
            <a:pPr algn="ctr"/>
            <a:r>
              <a:rPr lang="en-US" dirty="0"/>
              <a:t>data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72" y="3537143"/>
            <a:ext cx="821892" cy="63817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426" y="197711"/>
            <a:ext cx="1127767" cy="150684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116" y="230512"/>
            <a:ext cx="1095571" cy="148552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822" y="215998"/>
            <a:ext cx="1127665" cy="149415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428" y="200104"/>
            <a:ext cx="1133102" cy="15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Extracting Knowledge from </a:t>
            </a:r>
            <a:br>
              <a:rPr lang="en-US" dirty="0" smtClean="0"/>
            </a:br>
            <a:r>
              <a:rPr lang="en-US" dirty="0" smtClean="0"/>
              <a:t>Semi-Structured Data on the Web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9918" y="188077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86362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Schema</a:t>
            </a:r>
          </a:p>
          <a:p>
            <a:pPr algn="ctr"/>
            <a:r>
              <a:rPr lang="en-US" sz="2000" dirty="0"/>
              <a:t>Mapping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Entity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Knowledge</a:t>
            </a:r>
          </a:p>
          <a:p>
            <a:pPr algn="ctr"/>
            <a:r>
              <a:rPr lang="en-US" sz="2000" dirty="0"/>
              <a:t>Cleaning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Ontology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Ingestion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Web</a:t>
            </a:r>
          </a:p>
          <a:p>
            <a:pPr algn="ctr"/>
            <a:r>
              <a:rPr lang="en-US" sz="2000" dirty="0"/>
              <a:t>Extraction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Catalog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3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Extracting Knowledge from </a:t>
            </a:r>
            <a:br>
              <a:rPr lang="en-US" dirty="0"/>
            </a:br>
            <a:r>
              <a:rPr lang="en-US" dirty="0"/>
              <a:t>Semi-Structured Data on the Web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3942"/>
            <a:ext cx="4501109" cy="4478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121" y="1843941"/>
            <a:ext cx="5899952" cy="4478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1843942"/>
            <a:ext cx="5096475" cy="44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3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Graph in 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17" y="1765936"/>
            <a:ext cx="8529667" cy="50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Extracting Knowledge from </a:t>
            </a:r>
            <a:br>
              <a:rPr lang="en-US" dirty="0"/>
            </a:br>
            <a:r>
              <a:rPr lang="en-US" dirty="0"/>
              <a:t>Semi-Structured Data on the Web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40180" y="2043113"/>
            <a:ext cx="1005840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Knowledge Vault @ Google showed big potential from DOM-tree extraction </a:t>
            </a:r>
            <a:r>
              <a:rPr lang="en-US" sz="2800" dirty="0" smtClean="0"/>
              <a:t>[Dong et al., KDD’14][Dong et al., VLDB’14]</a:t>
            </a:r>
            <a:endParaRPr lang="en-US" sz="3200" dirty="0" smtClean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  <p:pic>
        <p:nvPicPr>
          <p:cNvPr id="1026" name="Picture 2" descr="https://lh4.googleusercontent.com/yMTwvem1yVozT3qlgQ2Fm0Fjfk7VVCaTvDgX3oRFc2b5cAMEqgDkTAsvkRgkfWCdbW1H8-mXjKoj6NAKOFKipOn_2bQPEf-n9tIkOmB2KXtjXhgoC3nJQxjoZvV2e8NSSMZQUC-Yp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30" y="3069694"/>
            <a:ext cx="45815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37672" y="3210379"/>
            <a:ext cx="11872865" cy="1055914"/>
            <a:chOff x="237672" y="3210379"/>
            <a:chExt cx="11872865" cy="10559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672" y="3210379"/>
              <a:ext cx="3530600" cy="698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0887" y="3210379"/>
              <a:ext cx="3530600" cy="698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1837" y="3580493"/>
              <a:ext cx="35687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0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II. Extracting Knowledge from </a:t>
            </a:r>
            <a:r>
              <a:rPr lang="en-US" dirty="0" smtClean="0"/>
              <a:t>Web—Distantly Supervised DOM Extraction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3351" y="3329031"/>
            <a:ext cx="3631972" cy="3945944"/>
            <a:chOff x="990732" y="4191403"/>
            <a:chExt cx="3631972" cy="3945944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732" y="4523274"/>
              <a:ext cx="3631972" cy="3614073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1692627" y="4575287"/>
              <a:ext cx="23351" cy="2762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32008" y="4191403"/>
              <a:ext cx="1776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Movie entity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00113" y="3297093"/>
            <a:ext cx="4438743" cy="3884347"/>
            <a:chOff x="631221" y="2321568"/>
            <a:chExt cx="5601465" cy="4901846"/>
          </a:xfrm>
        </p:grpSpPr>
        <p:grpSp>
          <p:nvGrpSpPr>
            <p:cNvPr id="26" name="Group 25"/>
            <p:cNvGrpSpPr/>
            <p:nvPr/>
          </p:nvGrpSpPr>
          <p:grpSpPr>
            <a:xfrm>
              <a:off x="1440180" y="2321568"/>
              <a:ext cx="4792506" cy="4901846"/>
              <a:chOff x="730827" y="1250709"/>
              <a:chExt cx="5213108" cy="5286905"/>
            </a:xfrm>
          </p:grpSpPr>
          <p:pic>
            <p:nvPicPr>
              <p:cNvPr id="28" name="Content Placeholder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27" y="1706851"/>
                <a:ext cx="4896137" cy="4830763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 flipH="1">
                <a:off x="3656227" y="1761269"/>
                <a:ext cx="856258" cy="5919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3016827" y="1773972"/>
                <a:ext cx="65916" cy="5792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34027" y="2518063"/>
                <a:ext cx="654050" cy="2932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1981777" y="5578763"/>
                <a:ext cx="609600" cy="381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3159845" y="5794533"/>
                <a:ext cx="593582" cy="1398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2408307" y="1263415"/>
                <a:ext cx="1129220" cy="544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Genre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656226" y="1250709"/>
                <a:ext cx="2287709" cy="54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Release Date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591377" y="5392610"/>
                <a:ext cx="1666189" cy="54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Director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753427" y="5578764"/>
                <a:ext cx="1222764" cy="54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Actors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31221" y="3594853"/>
              <a:ext cx="1523088" cy="504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Runtime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95834301"/>
              </p:ext>
            </p:extLst>
          </p:nvPr>
        </p:nvGraphicFramePr>
        <p:xfrm>
          <a:off x="3043035" y="1902775"/>
          <a:ext cx="6391564" cy="100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2937165" y="1867158"/>
            <a:ext cx="4655125" cy="142625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69959" y="2893303"/>
            <a:ext cx="3171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Automatic Label Generation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256290" y="3632225"/>
            <a:ext cx="3864297" cy="2388386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500" dirty="0" smtClean="0"/>
          </a:p>
          <a:p>
            <a:pPr marL="0" indent="0">
              <a:buNone/>
            </a:pPr>
            <a:r>
              <a:rPr lang="en-US" altLang="zh-CN" dirty="0" smtClean="0"/>
              <a:t>Extracted triples</a:t>
            </a:r>
            <a:endParaRPr lang="en-US" dirty="0" smtClean="0"/>
          </a:p>
          <a:p>
            <a:r>
              <a:rPr lang="en-US" sz="2400" dirty="0" smtClean="0"/>
              <a:t>(Top Gun, </a:t>
            </a:r>
            <a:r>
              <a:rPr lang="en-US" sz="2400" dirty="0" err="1" smtClean="0"/>
              <a:t>type.object.name</a:t>
            </a:r>
            <a:r>
              <a:rPr lang="en-US" sz="2400" dirty="0" smtClean="0"/>
              <a:t>, “Top Gun”)</a:t>
            </a:r>
          </a:p>
          <a:p>
            <a:r>
              <a:rPr lang="en-US" sz="2400" dirty="0"/>
              <a:t>(Top Gun, </a:t>
            </a:r>
            <a:r>
              <a:rPr lang="en-US" sz="2400" dirty="0" err="1" smtClean="0"/>
              <a:t>film.film.genre</a:t>
            </a:r>
            <a:r>
              <a:rPr lang="en-US" sz="2400" dirty="0" smtClean="0"/>
              <a:t>, Action)</a:t>
            </a:r>
          </a:p>
          <a:p>
            <a:r>
              <a:rPr lang="en-US" sz="2400" dirty="0"/>
              <a:t>(Top Gun, </a:t>
            </a:r>
            <a:r>
              <a:rPr lang="en-US" sz="2400" dirty="0" err="1" smtClean="0"/>
              <a:t>film.film.directed_by</a:t>
            </a:r>
            <a:r>
              <a:rPr lang="en-US" sz="2400" dirty="0" smtClean="0"/>
              <a:t>, Tony Scott)</a:t>
            </a:r>
          </a:p>
          <a:p>
            <a:r>
              <a:rPr lang="en-US" sz="2400" dirty="0"/>
              <a:t>(Top Gun, </a:t>
            </a:r>
            <a:r>
              <a:rPr lang="en-US" sz="2400" dirty="0" err="1" smtClean="0"/>
              <a:t>film.film.starring</a:t>
            </a:r>
            <a:r>
              <a:rPr lang="en-US" sz="2400" dirty="0" smtClean="0"/>
              <a:t>, Tom Cruise)</a:t>
            </a:r>
          </a:p>
          <a:p>
            <a:r>
              <a:rPr lang="en-US" sz="2400" dirty="0"/>
              <a:t>(Top Gun, </a:t>
            </a:r>
            <a:r>
              <a:rPr lang="en-US" sz="2400" dirty="0" err="1" smtClean="0"/>
              <a:t>film.film.runtime</a:t>
            </a:r>
            <a:r>
              <a:rPr lang="en-US" sz="2400" dirty="0" smtClean="0"/>
              <a:t>, “1h 50min”)</a:t>
            </a:r>
          </a:p>
          <a:p>
            <a:r>
              <a:rPr lang="en-US" sz="2400" dirty="0"/>
              <a:t>(Top Gun, </a:t>
            </a:r>
            <a:r>
              <a:rPr lang="en-US" sz="2400" dirty="0" err="1" smtClean="0"/>
              <a:t>film.film.release_Date_s</a:t>
            </a:r>
            <a:r>
              <a:rPr lang="en-US" sz="2400" dirty="0"/>
              <a:t>, </a:t>
            </a:r>
            <a:r>
              <a:rPr lang="en-US" sz="2400" dirty="0" smtClean="0"/>
              <a:t>“16 May 1986”)</a:t>
            </a:r>
          </a:p>
        </p:txBody>
      </p:sp>
    </p:spTree>
    <p:extLst>
      <p:ext uri="{BB962C8B-B14F-4D97-AF65-F5344CB8AC3E}">
        <p14:creationId xmlns:p14="http://schemas.microsoft.com/office/powerpoint/2010/main" val="9156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Extracting Knowledge from Web—Distantly Supervised DOM Extraction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40180" y="1925129"/>
            <a:ext cx="1005840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600" dirty="0" smtClean="0"/>
              <a:t>Extraction on IMDb</a:t>
            </a:r>
            <a:endParaRPr lang="en-US" sz="3600" dirty="0"/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07521"/>
              </p:ext>
            </p:extLst>
          </p:nvPr>
        </p:nvGraphicFramePr>
        <p:xfrm>
          <a:off x="276802" y="2808507"/>
          <a:ext cx="5569816" cy="3597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7911"/>
                <a:gridCol w="1261416"/>
                <a:gridCol w="1330489"/>
              </a:tblGrid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Predicate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Precision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Recall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Type.object.name</a:t>
                      </a:r>
                      <a:r>
                        <a:rPr lang="en-US" sz="1800" dirty="0">
                          <a:effectLst/>
                        </a:rPr>
                        <a:t> (“name”)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People.person.place_of_birth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Common.topic.alias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Film.actor.film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0.98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0.47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Film.director.film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0.98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Film.producer.film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0.89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0.57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9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Film.writer.film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0.96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0.60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33592"/>
              </p:ext>
            </p:extLst>
          </p:nvPr>
        </p:nvGraphicFramePr>
        <p:xfrm>
          <a:off x="6054147" y="2808507"/>
          <a:ext cx="5791488" cy="3623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1853"/>
                <a:gridCol w="1118978"/>
                <a:gridCol w="820657"/>
              </a:tblGrid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Predicate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Precision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Recall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Type.object.name</a:t>
                      </a:r>
                      <a:r>
                        <a:rPr lang="en-US" sz="1800" dirty="0">
                          <a:effectLst/>
                        </a:rPr>
                        <a:t> (“title”)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0.97*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0.97*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2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Tv.tv_series_episode.episode_number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Tv.tv_series_episode.season_number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Film.film.directed_by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0.99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Film.film.written_by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0.98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Film.film.genre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0.90*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Film.film.starring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0.97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95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Tv.tv_series_episode.series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36618" y="6435440"/>
            <a:ext cx="780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*Ground truth is incomplete. Manual inspection suggests close to 100% accuracy.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085" y="1878005"/>
            <a:ext cx="5583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Very high extraction precision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Extracting triples with new entities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18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Extracting Knowledge from Web—Distantly Supervised DOM Extraction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534577"/>
              </p:ext>
            </p:extLst>
          </p:nvPr>
        </p:nvGraphicFramePr>
        <p:xfrm>
          <a:off x="726157" y="2490153"/>
          <a:ext cx="1118942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6121"/>
                <a:gridCol w="1491472"/>
                <a:gridCol w="1345435"/>
                <a:gridCol w="1338674"/>
                <a:gridCol w="1338674"/>
                <a:gridCol w="1338674"/>
                <a:gridCol w="1460372"/>
              </a:tblGrid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Title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Director(s)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Genre(s)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Site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allmovies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</a:rPr>
                        <a:t>N/A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amctv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0.97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0.97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en-US" sz="24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boxofficemojo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hollywood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0.99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0.99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iheartmovies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IMDB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0.99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metacritic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MSN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rottentomatoes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87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yahoo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70C0"/>
                          </a:solidFill>
                          <a:effectLst/>
                        </a:rPr>
                        <a:t>0.8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70C0"/>
                          </a:solidFill>
                          <a:effectLst/>
                        </a:rPr>
                        <a:t>0.02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1440180" y="1925129"/>
            <a:ext cx="10058400" cy="43393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3200" dirty="0"/>
              <a:t>Extraction experiments on </a:t>
            </a:r>
            <a:r>
              <a:rPr lang="en-US" sz="2800" dirty="0">
                <a:hlinkClick r:id="rId3"/>
              </a:rPr>
              <a:t>http://swde.codeplex.com/</a:t>
            </a:r>
            <a:r>
              <a:rPr lang="en-US" sz="2800" dirty="0"/>
              <a:t> (2011)</a:t>
            </a:r>
          </a:p>
          <a:p>
            <a:pPr lvl="1">
              <a:buFont typeface="Wingdings" charset="2"/>
              <a:buChar char="q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846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4686" y="2043113"/>
            <a:ext cx="10551884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>
                <a:solidFill>
                  <a:srgbClr val="00B050"/>
                </a:solidFill>
              </a:rPr>
              <a:t>Logistic regression: </a:t>
            </a:r>
            <a:r>
              <a:rPr lang="en-US" sz="3200" dirty="0" smtClean="0">
                <a:solidFill>
                  <a:srgbClr val="00B050"/>
                </a:solidFill>
              </a:rPr>
              <a:t>Best results (20K features on one website)</a:t>
            </a:r>
            <a:endParaRPr lang="en-US" sz="3200" dirty="0">
              <a:solidFill>
                <a:srgbClr val="00B050"/>
              </a:solidFill>
            </a:endParaRP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rgbClr val="FF0000"/>
                </a:solidFill>
              </a:rPr>
              <a:t>Random forest: lower precision and recall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II. Distantly </a:t>
            </a:r>
            <a:r>
              <a:rPr lang="en-US" dirty="0"/>
              <a:t>Supervised DOM Extraction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Which ML Model Works Best?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Extracting Knowledge from Web—Distantly Supervised DOM Extraction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66171" y="4797012"/>
            <a:ext cx="2274570" cy="1484215"/>
            <a:chOff x="966171" y="4797012"/>
            <a:chExt cx="2274570" cy="14842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5474" y="4797012"/>
              <a:ext cx="1055965" cy="736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6171" y="5634896"/>
              <a:ext cx="2274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Annotation-based knowledge extraction</a:t>
              </a: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15944" y="4012780"/>
            <a:ext cx="3131491" cy="1337849"/>
            <a:chOff x="3015944" y="4012780"/>
            <a:chExt cx="3131491" cy="1337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100" y="4012780"/>
              <a:ext cx="546100" cy="584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72865" y="4656257"/>
              <a:ext cx="2274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Distantly supervised </a:t>
              </a:r>
              <a:br>
                <a:rPr lang="en-US" dirty="0" smtClean="0"/>
              </a:br>
              <a:r>
                <a:rPr lang="en-US" dirty="0" smtClean="0"/>
                <a:t>web extraction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5944" y="4350504"/>
              <a:ext cx="1239834" cy="10001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619630" y="3071808"/>
            <a:ext cx="3131491" cy="1338265"/>
            <a:chOff x="5619630" y="3071808"/>
            <a:chExt cx="3131491" cy="1338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3759" y="3071808"/>
              <a:ext cx="780155" cy="5897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76551" y="3715701"/>
              <a:ext cx="2274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OpenIE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DOM extraction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9630" y="3409948"/>
              <a:ext cx="1239834" cy="100012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313646" y="2043113"/>
            <a:ext cx="3131491" cy="1633240"/>
            <a:chOff x="8313646" y="2043113"/>
            <a:chExt cx="3131491" cy="16332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6906" y="2043113"/>
              <a:ext cx="821892" cy="6381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170567" y="2753023"/>
              <a:ext cx="22745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Nearly-automatic interactive extraction on any new vertical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3646" y="2372341"/>
              <a:ext cx="1239834" cy="100012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69" y="1833953"/>
            <a:ext cx="890652" cy="123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765" y="1833953"/>
            <a:ext cx="924474" cy="1237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638" y="1817227"/>
            <a:ext cx="958915" cy="1254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0992" y="1817227"/>
            <a:ext cx="946853" cy="12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Extracting Knowledge from </a:t>
            </a:r>
            <a:br>
              <a:rPr lang="en-US" dirty="0" smtClean="0"/>
            </a:br>
            <a:r>
              <a:rPr lang="en-US" dirty="0" smtClean="0"/>
              <a:t>Product Profiles in Amazon Catalog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9918" y="188077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863626"/>
            <a:ext cx="1543050" cy="1016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Schema</a:t>
            </a:r>
          </a:p>
          <a:p>
            <a:pPr algn="ctr"/>
            <a:r>
              <a:rPr lang="en-US" sz="2000" dirty="0"/>
              <a:t>Mapping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Entity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Knowledge</a:t>
            </a:r>
          </a:p>
          <a:p>
            <a:pPr algn="ctr"/>
            <a:r>
              <a:rPr lang="en-US" sz="2000" dirty="0"/>
              <a:t>Cleaning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Ontology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Ingestion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Web</a:t>
            </a:r>
          </a:p>
          <a:p>
            <a:pPr algn="ctr"/>
            <a:r>
              <a:rPr lang="en-US" sz="2000" dirty="0"/>
              <a:t>Extraction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Catalog</a:t>
            </a:r>
          </a:p>
          <a:p>
            <a:pPr algn="ctr"/>
            <a:r>
              <a:rPr lang="en-US" sz="2000" dirty="0"/>
              <a:t>Extraction</a:t>
            </a:r>
          </a:p>
        </p:txBody>
      </p:sp>
    </p:spTree>
    <p:extLst>
      <p:ext uri="{BB962C8B-B14F-4D97-AF65-F5344CB8AC3E}">
        <p14:creationId xmlns:p14="http://schemas.microsoft.com/office/powerpoint/2010/main" val="12746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Extracting Knowledge from </a:t>
            </a:r>
            <a:br>
              <a:rPr lang="en-US" dirty="0"/>
            </a:br>
            <a:r>
              <a:rPr lang="en-US" dirty="0"/>
              <a:t>Product Profiles in Amazon Catalog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40180" y="2505309"/>
            <a:ext cx="9435639" cy="3420541"/>
            <a:chOff x="1440180" y="2505309"/>
            <a:chExt cx="9435639" cy="34205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0180" y="2505309"/>
              <a:ext cx="9435639" cy="342054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1731" y="3126509"/>
              <a:ext cx="1511300" cy="355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2932" y="3126509"/>
              <a:ext cx="1511300" cy="355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2932" y="4127719"/>
              <a:ext cx="1511300" cy="3556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3491345" y="3671455"/>
            <a:ext cx="471055" cy="235527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255817" y="4160045"/>
            <a:ext cx="706583" cy="295564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66997" y="3671455"/>
            <a:ext cx="1011729" cy="235527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45152" y="4680888"/>
            <a:ext cx="644412" cy="265185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896338" y="4667340"/>
            <a:ext cx="548814" cy="190067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896338" y="5322293"/>
            <a:ext cx="548814" cy="235527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66971" y="3078481"/>
            <a:ext cx="4392469" cy="27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672249" y="4644609"/>
            <a:ext cx="548814" cy="235527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656483" y="5322292"/>
            <a:ext cx="548814" cy="235527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</a:t>
            </a:r>
            <a:r>
              <a:rPr lang="en-US" dirty="0" smtClean="0"/>
              <a:t>Product Profile Extraction by </a:t>
            </a:r>
            <a:br>
              <a:rPr lang="en-US" dirty="0" smtClean="0"/>
            </a:br>
            <a:r>
              <a:rPr lang="en-US" dirty="0" smtClean="0"/>
              <a:t>Named Entity Recognition</a:t>
            </a:r>
            <a:endParaRPr lang="en-US" dirty="0"/>
          </a:p>
        </p:txBody>
      </p:sp>
      <p:pic>
        <p:nvPicPr>
          <p:cNvPr id="371" name="Picture 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56" y="1766388"/>
            <a:ext cx="9014823" cy="45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</a:t>
            </a:r>
            <a:r>
              <a:rPr lang="en-US" dirty="0" smtClean="0"/>
              <a:t>Product Profile Extraction by </a:t>
            </a:r>
            <a:br>
              <a:rPr lang="en-US" dirty="0" smtClean="0"/>
            </a:br>
            <a:r>
              <a:rPr lang="en-US" dirty="0" smtClean="0"/>
              <a:t>Named Entity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357" y="1876878"/>
            <a:ext cx="7226300" cy="443607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14439" y="2043113"/>
            <a:ext cx="1114425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000" dirty="0" err="1" smtClean="0"/>
              <a:t>BiLSTM+CRF</a:t>
            </a:r>
            <a:endParaRPr lang="en-US" sz="3000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9971314" y="4212812"/>
            <a:ext cx="2032000" cy="812800"/>
          </a:xfrm>
          <a:prstGeom prst="wedgeRectCallout">
            <a:avLst>
              <a:gd name="adj1" fmla="val -42370"/>
              <a:gd name="adj2" fmla="val -92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Different flavors from Training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Graph in Personal Assistant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1828800" y="2428879"/>
            <a:ext cx="3400425" cy="1157288"/>
          </a:xfrm>
          <a:prstGeom prst="wedgeEllipseCallout">
            <a:avLst>
              <a:gd name="adj1" fmla="val -68732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charset="0"/>
              </a:rPr>
              <a:t>Alexa, play the music by Michael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Jackson</a:t>
            </a:r>
            <a:endParaRPr lang="en-US" dirty="0"/>
          </a:p>
        </p:txBody>
      </p:sp>
      <p:pic>
        <p:nvPicPr>
          <p:cNvPr id="1030" name="Picture 6" descr="https://lh5.googleusercontent.com/ora7s9-HdxglBgqADrrT_22EZ8m7wrwyIJ2w1Ngx56XlqxCSbArYbA-a9OB9LZIizDjnP8tFbFWkoqY6lWvv-fFFvNMpiXyIzElMMdcVFdCwFZVPOICgN_aT0PlfDA7Dyx-JftW-F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4395445"/>
            <a:ext cx="2890837" cy="139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_I2vbqgkaXSuGHzXGPdAYHqUz2q_ozZrZFMo_Yhe23WJRFUdf0uOfklu0So_rVmPy2vAkAnUCZA0HC23OMVt22skbvmPh3P2MXe1hUSWRhVsMKNnmnMHRoQowlod5hkTko7-2ANXr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59" y="2357269"/>
            <a:ext cx="1676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6.googleusercontent.com/HsML2wQJdD9vP5y8dym0V6cKqPFXRHJKGrXfFI7McYeZm7Rq3ozsRMgMvML9ctgC_25zD5fK0M8OwimZn31OPP_MUyhwwBoTJboxLsLaMgKx5OtYuh2WaHDL7CZeL_rxIHT2G12RQ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93" y="1985790"/>
            <a:ext cx="3274209" cy="40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</a:t>
            </a:r>
            <a:r>
              <a:rPr lang="en-US" dirty="0" smtClean="0"/>
              <a:t>Product Profile Extraction by </a:t>
            </a:r>
            <a:br>
              <a:rPr lang="en-US" dirty="0" smtClean="0"/>
            </a:br>
            <a:r>
              <a:rPr lang="en-US" dirty="0" smtClean="0"/>
              <a:t>Named Entity Recognition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443649"/>
              </p:ext>
            </p:extLst>
          </p:nvPr>
        </p:nvGraphicFramePr>
        <p:xfrm>
          <a:off x="1214439" y="2606085"/>
          <a:ext cx="9943955" cy="317985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61890">
                  <a:extLst>
                    <a:ext uri="{9D8B030D-6E8A-4147-A177-3AD203B41FA5}">
                      <a16:colId xmlns="" xmlns:a16="http://schemas.microsoft.com/office/drawing/2014/main" val="1385765794"/>
                    </a:ext>
                  </a:extLst>
                </a:gridCol>
                <a:gridCol w="1316413">
                  <a:extLst>
                    <a:ext uri="{9D8B030D-6E8A-4147-A177-3AD203B41FA5}">
                      <a16:colId xmlns="" xmlns:a16="http://schemas.microsoft.com/office/drawing/2014/main" val="4216401465"/>
                    </a:ext>
                  </a:extLst>
                </a:gridCol>
                <a:gridCol w="1316413">
                  <a:extLst>
                    <a:ext uri="{9D8B030D-6E8A-4147-A177-3AD203B41FA5}">
                      <a16:colId xmlns="" xmlns:a16="http://schemas.microsoft.com/office/drawing/2014/main" val="24656291"/>
                    </a:ext>
                  </a:extLst>
                </a:gridCol>
                <a:gridCol w="1316413">
                  <a:extLst>
                    <a:ext uri="{9D8B030D-6E8A-4147-A177-3AD203B41FA5}">
                      <a16:colId xmlns="" xmlns:a16="http://schemas.microsoft.com/office/drawing/2014/main" val="2343005901"/>
                    </a:ext>
                  </a:extLst>
                </a:gridCol>
                <a:gridCol w="1316413">
                  <a:extLst>
                    <a:ext uri="{9D8B030D-6E8A-4147-A177-3AD203B41FA5}">
                      <a16:colId xmlns="" xmlns:a16="http://schemas.microsoft.com/office/drawing/2014/main" val="1341230568"/>
                    </a:ext>
                  </a:extLst>
                </a:gridCol>
                <a:gridCol w="1316413">
                  <a:extLst>
                    <a:ext uri="{9D8B030D-6E8A-4147-A177-3AD203B41FA5}">
                      <a16:colId xmlns="" xmlns:a16="http://schemas.microsoft.com/office/drawing/2014/main" val="2133446986"/>
                    </a:ext>
                  </a:extLst>
                </a:gridCol>
              </a:tblGrid>
              <a:tr h="7392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True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Flavor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False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Flavor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Missing Flavor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Precision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Recall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11778342"/>
                  </a:ext>
                </a:extLst>
              </a:tr>
              <a:tr h="8096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String Match</a:t>
                      </a:r>
                    </a:p>
                    <a:p>
                      <a:pPr algn="ctr"/>
                      <a:r>
                        <a:rPr lang="en-US" sz="2000" dirty="0" smtClean="0"/>
                        <a:t>(with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unknown values)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is-IS" sz="1800" kern="1200" dirty="0"/>
                        <a:t>448</a:t>
                      </a:r>
                      <a:endParaRPr lang="is-I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fi-FI" sz="1800" kern="1200" dirty="0"/>
                        <a:t>187</a:t>
                      </a:r>
                      <a:endParaRPr lang="fi-FI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en-US" sz="1800" kern="1200" dirty="0"/>
                        <a:t>338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pl-PL" sz="1800" kern="1200" dirty="0" smtClean="0"/>
                        <a:t>70.6%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nb-NO" sz="1800" kern="1200" dirty="0" smtClean="0"/>
                        <a:t>57.0%</a:t>
                      </a:r>
                      <a:endParaRPr lang="nb-NO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="" xmlns:a16="http://schemas.microsoft.com/office/drawing/2014/main" val="1814377372"/>
                  </a:ext>
                </a:extLst>
              </a:tr>
              <a:tr h="5436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BiLSTM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is-IS" sz="1800" kern="1200" dirty="0"/>
                        <a:t>666</a:t>
                      </a:r>
                      <a:endParaRPr lang="is-I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cs-CZ" sz="1800" kern="1200" dirty="0"/>
                        <a:t>136</a:t>
                      </a:r>
                      <a:endParaRPr lang="cs-CZ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cs-CZ" sz="1800" kern="1200" dirty="0"/>
                        <a:t>119</a:t>
                      </a:r>
                      <a:endParaRPr lang="cs-CZ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/>
                        <a:t>83.0%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/>
                        <a:t>84.8%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24759967"/>
                  </a:ext>
                </a:extLst>
              </a:tr>
              <a:tr h="5436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BiLSTM+CRF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is-IS" sz="1800" kern="1200"/>
                        <a:t>668</a:t>
                      </a:r>
                      <a:endParaRPr lang="is-I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is-IS" sz="1800" kern="1200" dirty="0"/>
                        <a:t>113</a:t>
                      </a:r>
                      <a:endParaRPr lang="is-I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cs-CZ" sz="1800" kern="1200" dirty="0"/>
                        <a:t>117</a:t>
                      </a:r>
                      <a:endParaRPr lang="cs-CZ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/>
                        <a:t>85.5%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/>
                        <a:t>85.1%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49817384"/>
                  </a:ext>
                </a:extLst>
              </a:tr>
              <a:tr h="5436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BiLSTM+CRF+Attention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is-IS" sz="1800" kern="1200"/>
                        <a:t>674</a:t>
                      </a:r>
                      <a:endParaRPr lang="is-I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is-IS" sz="1800" kern="1200"/>
                        <a:t>107</a:t>
                      </a:r>
                      <a:endParaRPr lang="is-I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500"/>
                        </a:spcAft>
                      </a:pPr>
                      <a:r>
                        <a:rPr lang="cs-CZ" sz="1800" kern="1200" dirty="0"/>
                        <a:t>111</a:t>
                      </a:r>
                      <a:endParaRPr lang="cs-CZ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/>
                        <a:t>86.2%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/>
                        <a:t>85.9%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6341248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14439" y="2043113"/>
            <a:ext cx="11144250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000" smtClean="0"/>
              <a:t>How well </a:t>
            </a:r>
            <a:r>
              <a:rPr lang="en-US" sz="3000" dirty="0" smtClean="0"/>
              <a:t>can we do on new values?</a:t>
            </a:r>
          </a:p>
        </p:txBody>
      </p:sp>
    </p:spTree>
    <p:extLst>
      <p:ext uri="{BB962C8B-B14F-4D97-AF65-F5344CB8AC3E}">
        <p14:creationId xmlns:p14="http://schemas.microsoft.com/office/powerpoint/2010/main" val="167683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4686" y="2043113"/>
            <a:ext cx="10551884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rgbClr val="00B050"/>
                </a:solidFill>
              </a:rPr>
              <a:t>Recurrent Neural Network, CRF, Attention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9711" y="6456219"/>
            <a:ext cx="1913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Amazon Confidential</a:t>
            </a:r>
            <a:endParaRPr lang="en-US" sz="1600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1094720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III</a:t>
            </a:r>
            <a:r>
              <a:rPr lang="en-US" dirty="0"/>
              <a:t>. Product Profile Extraction by </a:t>
            </a:r>
            <a:r>
              <a:rPr lang="en-US" dirty="0" smtClean="0"/>
              <a:t>NER</a:t>
            </a:r>
            <a:br>
              <a:rPr lang="en-US" dirty="0" smtClean="0"/>
            </a:br>
            <a:r>
              <a:rPr lang="en-US" dirty="0" smtClean="0"/>
              <a:t>—Which ML Model Works Best?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363" y="2496457"/>
            <a:ext cx="4510232" cy="4361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05" y="4588933"/>
            <a:ext cx="626627" cy="22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66171" y="4797012"/>
            <a:ext cx="2274570" cy="1484215"/>
            <a:chOff x="966171" y="4797012"/>
            <a:chExt cx="2274570" cy="14842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5474" y="4797012"/>
              <a:ext cx="1055965" cy="736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6171" y="5634896"/>
              <a:ext cx="2274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Product profile</a:t>
              </a:r>
              <a:br>
                <a:rPr lang="en-US" dirty="0" smtClean="0"/>
              </a:br>
              <a:r>
                <a:rPr lang="en-US" dirty="0" smtClean="0"/>
                <a:t>extraction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15944" y="4012780"/>
            <a:ext cx="3131491" cy="1566807"/>
            <a:chOff x="3015944" y="4012780"/>
            <a:chExt cx="3131491" cy="15668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100" y="4012780"/>
              <a:ext cx="546100" cy="584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72865" y="4656257"/>
              <a:ext cx="22745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Automatically </a:t>
              </a:r>
              <a:br>
                <a:rPr lang="en-US" dirty="0" smtClean="0"/>
              </a:br>
              <a:r>
                <a:rPr lang="en-US" dirty="0" smtClean="0"/>
                <a:t>building a</a:t>
              </a:r>
              <a:br>
                <a:rPr lang="en-US" dirty="0" smtClean="0"/>
              </a:br>
              <a:r>
                <a:rPr lang="en-US" dirty="0" smtClean="0"/>
                <a:t>shallow KG 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5944" y="4350504"/>
              <a:ext cx="1239834" cy="10001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619630" y="3071808"/>
            <a:ext cx="3131491" cy="1338265"/>
            <a:chOff x="5619630" y="3071808"/>
            <a:chExt cx="3131491" cy="1338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3759" y="3071808"/>
              <a:ext cx="780155" cy="5897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76551" y="3715701"/>
              <a:ext cx="2274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Open aspect</a:t>
              </a:r>
              <a:br>
                <a:rPr lang="en-US" dirty="0" smtClean="0"/>
              </a:br>
              <a:r>
                <a:rPr lang="en-US" dirty="0" smtClean="0"/>
                <a:t>extraction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9630" y="3409948"/>
              <a:ext cx="1239834" cy="100012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313646" y="2043113"/>
            <a:ext cx="3131491" cy="1356241"/>
            <a:chOff x="8313646" y="2043113"/>
            <a:chExt cx="3131491" cy="13562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6906" y="2043113"/>
              <a:ext cx="821892" cy="6381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170567" y="2753023"/>
              <a:ext cx="2274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Review extraction</a:t>
              </a:r>
              <a:br>
                <a:rPr lang="en-US" dirty="0" smtClean="0"/>
              </a:br>
              <a:r>
                <a:rPr lang="en-US" dirty="0" smtClean="0"/>
                <a:t>&amp; sentiment analysis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3646" y="2372341"/>
              <a:ext cx="1239834" cy="100012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067" y="1846896"/>
            <a:ext cx="976356" cy="11463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t="11820"/>
          <a:stretch/>
        </p:blipFill>
        <p:spPr>
          <a:xfrm>
            <a:off x="2306837" y="1846896"/>
            <a:ext cx="966916" cy="1146396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III. Extracting Knowledge from </a:t>
            </a:r>
            <a:br>
              <a:rPr lang="en-US" dirty="0" smtClean="0"/>
            </a:br>
            <a:r>
              <a:rPr lang="en-US" dirty="0" smtClean="0"/>
              <a:t>Product Profiles in Amazon Catalog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Graph Mining </a:t>
            </a:r>
            <a:r>
              <a:rPr lang="en-US" dirty="0" smtClean="0"/>
              <a:t>and Embedding</a:t>
            </a:r>
            <a:endParaRPr lang="en-US" dirty="0"/>
          </a:p>
        </p:txBody>
      </p:sp>
      <p:sp>
        <p:nvSpPr>
          <p:cNvPr id="3" name="Magnetic Disk 2"/>
          <p:cNvSpPr/>
          <p:nvPr/>
        </p:nvSpPr>
        <p:spPr>
          <a:xfrm>
            <a:off x="4752025" y="3171826"/>
            <a:ext cx="2914650" cy="7715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</a:t>
            </a:r>
            <a:r>
              <a:rPr lang="en-US" sz="2400" dirty="0"/>
              <a:t>c</a:t>
            </a:r>
            <a:r>
              <a:rPr lang="en-US" sz="2400" dirty="0" smtClean="0"/>
              <a:t>t Graph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578" y="4043363"/>
            <a:ext cx="11027102" cy="2271711"/>
            <a:chOff x="128578" y="4043363"/>
            <a:chExt cx="11027102" cy="2271711"/>
          </a:xfrm>
        </p:grpSpPr>
        <p:sp>
          <p:nvSpPr>
            <p:cNvPr id="4" name="Trapezoid 3"/>
            <p:cNvSpPr/>
            <p:nvPr/>
          </p:nvSpPr>
          <p:spPr>
            <a:xfrm>
              <a:off x="1271588" y="4043363"/>
              <a:ext cx="9884092" cy="2271711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8578" y="4091929"/>
              <a:ext cx="1389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pPr algn="ctr"/>
              <a:r>
                <a:rPr lang="en-US" dirty="0" smtClean="0"/>
                <a:t>Construction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875" y="1765936"/>
            <a:ext cx="11012805" cy="1305877"/>
            <a:chOff x="142875" y="1765936"/>
            <a:chExt cx="11012805" cy="1305877"/>
          </a:xfrm>
        </p:grpSpPr>
        <p:sp>
          <p:nvSpPr>
            <p:cNvPr id="16" name="Trapezoid 15"/>
            <p:cNvSpPr/>
            <p:nvPr/>
          </p:nvSpPr>
          <p:spPr>
            <a:xfrm>
              <a:off x="1271588" y="1765936"/>
              <a:ext cx="9884092" cy="1305877"/>
            </a:xfrm>
            <a:prstGeom prst="trapezoid">
              <a:avLst>
                <a:gd name="adj" fmla="val 38211"/>
              </a:avLst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875" y="2127145"/>
              <a:ext cx="1334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Graph</a:t>
              </a:r>
            </a:p>
            <a:p>
              <a:r>
                <a:rPr lang="en-US" dirty="0" smtClean="0"/>
                <a:t>Applications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091" y="1912214"/>
            <a:ext cx="1543050" cy="10167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Querying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4" idx="1"/>
            <a:endCxn id="4" idx="3"/>
          </p:cNvCxnSpPr>
          <p:nvPr/>
        </p:nvCxnSpPr>
        <p:spPr>
          <a:xfrm>
            <a:off x="1555552" y="5179219"/>
            <a:ext cx="931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331" y="4589682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Cleaning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166" y="5684998"/>
            <a:ext cx="1222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Knowledge</a:t>
            </a:r>
          </a:p>
          <a:p>
            <a:pPr algn="ctr"/>
            <a:r>
              <a:rPr lang="en-US" dirty="0" smtClean="0"/>
              <a:t>Collection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40458" y="1910513"/>
            <a:ext cx="1543050" cy="10167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</a:t>
            </a:r>
          </a:p>
          <a:p>
            <a:pPr algn="ctr"/>
            <a:r>
              <a:rPr lang="en-US" sz="2000" dirty="0" smtClean="0"/>
              <a:t>Mining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437825" y="1907030"/>
            <a:ext cx="1543050" cy="10167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Embedding</a:t>
            </a:r>
          </a:p>
          <a:p>
            <a:pPr algn="ctr"/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7239918" y="1880776"/>
            <a:ext cx="1543050" cy="10167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Recommen-dation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032559" y="1863626"/>
            <a:ext cx="1543050" cy="10167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Search, QA, Conversation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468595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Schema</a:t>
            </a:r>
          </a:p>
          <a:p>
            <a:pPr algn="ctr"/>
            <a:r>
              <a:rPr lang="en-US" sz="2000" dirty="0" smtClean="0"/>
              <a:t>Mapping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479052" y="421852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Entity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7489509" y="4228250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Knowledge</a:t>
            </a:r>
          </a:p>
          <a:p>
            <a:pPr algn="ctr"/>
            <a:r>
              <a:rPr lang="en-US" sz="2000" dirty="0" smtClean="0"/>
              <a:t>Cleaning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2788295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Ontology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4832829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Ingestion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6823080" y="5365228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Web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8813345" y="5353227"/>
            <a:ext cx="1543050" cy="809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Catalog</a:t>
            </a:r>
          </a:p>
          <a:p>
            <a:pPr algn="ctr"/>
            <a:r>
              <a:rPr lang="en-US" sz="2000" dirty="0" smtClean="0"/>
              <a:t>Extraction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3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lh3.googleusercontent.com/O3hbO4XFdks8nrdsGQYHWvKANEqqM2JtpzaTeTw5czbHt1mRYBQxBSeYMZofcsc7IV3OC9TINL7-LlKIulyelm_bDv4mh9ttd0tU7AYJ5oGMwpSug0CisB1bHmESJ64OCH7kCB5LgD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80" y="1911331"/>
            <a:ext cx="4014872" cy="44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fhIuHPN8HugDrTIMp8I0NBGM_EZ0WvDB7a5Fv6P3kNJfgbCUkThpOOHGQGsq6qWQkju9Yo46TI_VHoZmDmU-lx3Yg9VREbkotk2KsQD0vco_yHymlPTvF6kw8sndg_YJZfW_FlMIEj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4"/>
          <a:stretch/>
        </p:blipFill>
        <p:spPr bwMode="auto">
          <a:xfrm>
            <a:off x="6667654" y="1911331"/>
            <a:ext cx="4014872" cy="44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/>
          <p:cNvSpPr/>
          <p:nvPr/>
        </p:nvSpPr>
        <p:spPr>
          <a:xfrm>
            <a:off x="2231757" y="5098942"/>
            <a:ext cx="728420" cy="2324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7064645" y="5098942"/>
            <a:ext cx="728420" cy="2324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IV. Graph Mining </a:t>
            </a:r>
            <a:r>
              <a:rPr lang="en-US" dirty="0" smtClean="0"/>
              <a:t>and Embedding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4686" y="2043113"/>
            <a:ext cx="10551884" cy="4339399"/>
          </a:xfrm>
        </p:spPr>
        <p:txBody>
          <a:bodyPr>
            <a:normAutofit/>
          </a:bodyPr>
          <a:lstStyle/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Finding importance of entities and relationships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Similar but different products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Explain why “People who bought A also bought B”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Trend discovery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Customer product graph</a:t>
            </a:r>
          </a:p>
          <a:p>
            <a:pPr fontAlgn="base">
              <a:buFont typeface="Wingdings" charset="2"/>
              <a:buChar char="q"/>
            </a:pPr>
            <a:r>
              <a:rPr lang="en-US" sz="3200" dirty="0" err="1" smtClean="0">
                <a:solidFill>
                  <a:schemeClr val="tx1"/>
                </a:solidFill>
              </a:rPr>
              <a:t>Embeddings</a:t>
            </a:r>
            <a:r>
              <a:rPr lang="en-US" sz="3200" dirty="0" smtClean="0">
                <a:solidFill>
                  <a:schemeClr val="tx1"/>
                </a:solidFill>
              </a:rPr>
              <a:t> for entities, products, and customers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1094720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IV. Graph Mining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365" y="212896"/>
            <a:ext cx="1081309" cy="1450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137" y="212896"/>
            <a:ext cx="1076942" cy="145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542" y="212896"/>
            <a:ext cx="1065680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81920" cy="1450757"/>
          </a:xfrm>
        </p:spPr>
        <p:txBody>
          <a:bodyPr/>
          <a:lstStyle/>
          <a:p>
            <a:r>
              <a:rPr lang="en-US" dirty="0"/>
              <a:t>IV. </a:t>
            </a:r>
            <a:r>
              <a:rPr lang="en-US" dirty="0" smtClean="0"/>
              <a:t>Graph Embedding for Entity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40652" y="3603265"/>
            <a:ext cx="1497008" cy="64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097280" y="1737360"/>
            <a:ext cx="102819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344203" y="3603266"/>
            <a:ext cx="1497008" cy="64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989131" y="3603264"/>
            <a:ext cx="1497008" cy="64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767293" y="3606793"/>
            <a:ext cx="1497008" cy="64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29107" y="3603265"/>
            <a:ext cx="1497008" cy="64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8344" y="3788615"/>
                <a:ext cx="498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344" y="3788615"/>
                <a:ext cx="49853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5854" t="-2174" r="-1707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52583" y="3742977"/>
                <a:ext cx="511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583" y="3742977"/>
                <a:ext cx="511999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5476" t="-2222" r="-16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60077" y="3742977"/>
                <a:ext cx="5009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077" y="3742977"/>
                <a:ext cx="50097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5854" t="-2222" r="-1707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488368" y="3742977"/>
                <a:ext cx="4971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368" y="3742977"/>
                <a:ext cx="49718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5854" t="-2222" r="-1707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266530" y="3742977"/>
                <a:ext cx="4893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530" y="3742977"/>
                <a:ext cx="489365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6250" t="-2222" r="-18750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1329107" y="5194300"/>
            <a:ext cx="499237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326878" y="4889500"/>
            <a:ext cx="1725705" cy="99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43330" y="5047262"/>
            <a:ext cx="282785" cy="2486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62978" y="5527181"/>
            <a:ext cx="282785" cy="2486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266388" y="5422900"/>
            <a:ext cx="282785" cy="2486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41864" y="5059539"/>
            <a:ext cx="282785" cy="2486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11715" y="4992582"/>
            <a:ext cx="282785" cy="2486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34010" y="5012620"/>
            <a:ext cx="2879361" cy="6589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740200" y="5073744"/>
                <a:ext cx="9944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200" y="5073744"/>
                <a:ext cx="994439" cy="461665"/>
              </a:xfrm>
              <a:prstGeom prst="rect">
                <a:avLst/>
              </a:prstGeom>
              <a:blipFill rotWithShape="0">
                <a:blip r:embed="rId8"/>
                <a:stretch>
                  <a:fillRect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606226" y="5073744"/>
                <a:ext cx="10086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226" y="5073744"/>
                <a:ext cx="1008673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702588" y="5059539"/>
                <a:ext cx="10334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588" y="5059539"/>
                <a:ext cx="1033424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3947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5606226" y="5012620"/>
            <a:ext cx="0" cy="658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69826" y="5012620"/>
            <a:ext cx="0" cy="658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64466" y="5012620"/>
            <a:ext cx="0" cy="658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93843" y="5194300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43" y="5194300"/>
                <a:ext cx="226023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5198774" y="5003340"/>
            <a:ext cx="0" cy="658918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92707" y="5016040"/>
            <a:ext cx="0" cy="658918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219300" y="5012620"/>
            <a:ext cx="0" cy="658918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9653495" y="4745920"/>
            <a:ext cx="1725705" cy="99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904203" y="4879021"/>
            <a:ext cx="282785" cy="2486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056464" y="5298581"/>
            <a:ext cx="282785" cy="2486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794552" y="5014839"/>
            <a:ext cx="282785" cy="24863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8375371" y="5003340"/>
            <a:ext cx="800100" cy="41956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9155246" y="4810901"/>
            <a:ext cx="282785" cy="248638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107432" y="5359680"/>
            <a:ext cx="282785" cy="248638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stCxn id="25" idx="0"/>
            <a:endCxn id="18" idx="2"/>
          </p:cNvCxnSpPr>
          <p:nvPr/>
        </p:nvCxnSpPr>
        <p:spPr>
          <a:xfrm flipV="1">
            <a:off x="1578726" y="4250968"/>
            <a:ext cx="498885" cy="94333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0"/>
            <a:endCxn id="18" idx="2"/>
          </p:cNvCxnSpPr>
          <p:nvPr/>
        </p:nvCxnSpPr>
        <p:spPr>
          <a:xfrm flipH="1" flipV="1">
            <a:off x="2077611" y="4250968"/>
            <a:ext cx="1112120" cy="63853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rot="16200000" flipV="1">
            <a:off x="4181436" y="4254258"/>
            <a:ext cx="752372" cy="748504"/>
          </a:xfrm>
          <a:prstGeom prst="curved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endCxn id="15" idx="2"/>
          </p:cNvCxnSpPr>
          <p:nvPr/>
        </p:nvCxnSpPr>
        <p:spPr>
          <a:xfrm rot="5400000" flipH="1" flipV="1">
            <a:off x="5356211" y="4272705"/>
            <a:ext cx="758231" cy="714761"/>
          </a:xfrm>
          <a:prstGeom prst="curved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endCxn id="12" idx="2"/>
          </p:cNvCxnSpPr>
          <p:nvPr/>
        </p:nvCxnSpPr>
        <p:spPr>
          <a:xfrm rot="10800000">
            <a:off x="4289156" y="4250968"/>
            <a:ext cx="1587832" cy="751912"/>
          </a:xfrm>
          <a:prstGeom prst="curved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endCxn id="15" idx="2"/>
          </p:cNvCxnSpPr>
          <p:nvPr/>
        </p:nvCxnSpPr>
        <p:spPr>
          <a:xfrm rot="16200000" flipV="1">
            <a:off x="5788367" y="4555309"/>
            <a:ext cx="783642" cy="174961"/>
          </a:xfrm>
          <a:prstGeom prst="curved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endCxn id="15" idx="2"/>
          </p:cNvCxnSpPr>
          <p:nvPr/>
        </p:nvCxnSpPr>
        <p:spPr>
          <a:xfrm rot="10800000">
            <a:off x="6092707" y="4250970"/>
            <a:ext cx="1331032" cy="749867"/>
          </a:xfrm>
          <a:prstGeom prst="curved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/>
          <p:nvPr/>
        </p:nvCxnSpPr>
        <p:spPr>
          <a:xfrm rot="10800000">
            <a:off x="4356563" y="4237808"/>
            <a:ext cx="2666176" cy="765074"/>
          </a:xfrm>
          <a:prstGeom prst="curved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15533" y="5898509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(Entity e)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259374" y="5898509"/>
            <a:ext cx="170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(Attributes A(e))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252881" y="5962701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(Neighborhood N(e))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821435" y="5880100"/>
            <a:ext cx="161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(Relationship r)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9922784" y="5850924"/>
            <a:ext cx="129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(Types  T(r))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329107" y="2730500"/>
            <a:ext cx="1433871" cy="381000"/>
            <a:chOff x="1329107" y="2730500"/>
            <a:chExt cx="1433871" cy="381000"/>
          </a:xfrm>
        </p:grpSpPr>
        <p:sp>
          <p:nvSpPr>
            <p:cNvPr id="57" name="Rectangle 56"/>
            <p:cNvSpPr/>
            <p:nvPr/>
          </p:nvSpPr>
          <p:spPr>
            <a:xfrm>
              <a:off x="1329107" y="2730500"/>
              <a:ext cx="1433871" cy="3810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409232" y="280080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738975" y="280080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409387" y="281326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070060" y="2801877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42438" y="2734160"/>
            <a:ext cx="1433871" cy="381000"/>
            <a:chOff x="1329107" y="2730500"/>
            <a:chExt cx="1433871" cy="381000"/>
          </a:xfrm>
        </p:grpSpPr>
        <p:sp>
          <p:nvSpPr>
            <p:cNvPr id="63" name="Rectangle 62"/>
            <p:cNvSpPr/>
            <p:nvPr/>
          </p:nvSpPr>
          <p:spPr>
            <a:xfrm>
              <a:off x="1329107" y="2730500"/>
              <a:ext cx="1433871" cy="3810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409232" y="280080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738975" y="280080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09387" y="281326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070060" y="2801877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936559" y="2730500"/>
            <a:ext cx="1433871" cy="381000"/>
            <a:chOff x="1329107" y="2730500"/>
            <a:chExt cx="1433871" cy="381000"/>
          </a:xfrm>
        </p:grpSpPr>
        <p:sp>
          <p:nvSpPr>
            <p:cNvPr id="69" name="Rectangle 68"/>
            <p:cNvSpPr/>
            <p:nvPr/>
          </p:nvSpPr>
          <p:spPr>
            <a:xfrm>
              <a:off x="1329107" y="2730500"/>
              <a:ext cx="1433871" cy="3810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409232" y="280080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1738975" y="280080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409387" y="2813264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070060" y="2801877"/>
              <a:ext cx="249618" cy="24039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ounded Rectangle 73"/>
              <p:cNvSpPr/>
              <p:nvPr/>
            </p:nvSpPr>
            <p:spPr>
              <a:xfrm>
                <a:off x="3511715" y="1205731"/>
                <a:ext cx="4595717" cy="6858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Relational Score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(∙)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ounded 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715" y="1205731"/>
                <a:ext cx="4595717" cy="685800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4"/>
          <p:cNvCxnSpPr/>
          <p:nvPr/>
        </p:nvCxnSpPr>
        <p:spPr>
          <a:xfrm flipV="1">
            <a:off x="2083972" y="1891531"/>
            <a:ext cx="3725602" cy="82576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89" idx="0"/>
          </p:cNvCxnSpPr>
          <p:nvPr/>
        </p:nvCxnSpPr>
        <p:spPr>
          <a:xfrm flipV="1">
            <a:off x="5259374" y="1891531"/>
            <a:ext cx="550200" cy="84262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5809574" y="1891531"/>
            <a:ext cx="3781874" cy="84263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8" idx="0"/>
            <a:endCxn id="82" idx="2"/>
          </p:cNvCxnSpPr>
          <p:nvPr/>
        </p:nvCxnSpPr>
        <p:spPr>
          <a:xfrm flipH="1" flipV="1">
            <a:off x="2046043" y="3111500"/>
            <a:ext cx="31568" cy="4917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89" idx="2"/>
          </p:cNvCxnSpPr>
          <p:nvPr/>
        </p:nvCxnSpPr>
        <p:spPr>
          <a:xfrm flipV="1">
            <a:off x="4354331" y="3115160"/>
            <a:ext cx="905043" cy="48810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89" idx="2"/>
          </p:cNvCxnSpPr>
          <p:nvPr/>
        </p:nvCxnSpPr>
        <p:spPr>
          <a:xfrm flipH="1" flipV="1">
            <a:off x="5259374" y="3115160"/>
            <a:ext cx="797603" cy="4975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9700012" y="3133334"/>
            <a:ext cx="797603" cy="4975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6" idx="0"/>
            <a:endCxn id="95" idx="2"/>
          </p:cNvCxnSpPr>
          <p:nvPr/>
        </p:nvCxnSpPr>
        <p:spPr>
          <a:xfrm flipV="1">
            <a:off x="8737635" y="3111500"/>
            <a:ext cx="915860" cy="49176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4" idx="0"/>
            <a:endCxn id="17" idx="2"/>
          </p:cNvCxnSpPr>
          <p:nvPr/>
        </p:nvCxnSpPr>
        <p:spPr>
          <a:xfrm flipH="1" flipV="1">
            <a:off x="10515797" y="4254496"/>
            <a:ext cx="551" cy="49142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8736961" y="4254496"/>
            <a:ext cx="1" cy="7801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3794499" y="292100"/>
            <a:ext cx="1738509" cy="444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Generic Loss L1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5976309" y="292100"/>
            <a:ext cx="2012822" cy="444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Resolution Loss L2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4663754" y="736600"/>
            <a:ext cx="1203450" cy="4610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5809574" y="736600"/>
            <a:ext cx="1104611" cy="46913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976506" y="2619057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06" y="2619057"/>
                <a:ext cx="262892" cy="49244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950809" y="3635254"/>
                <a:ext cx="26394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09" y="3635254"/>
                <a:ext cx="263949" cy="49244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10569354" y="2631399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354" y="2631399"/>
                <a:ext cx="26289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11499735" y="3635253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735" y="3635253"/>
                <a:ext cx="262892" cy="49244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Box 92"/>
          <p:cNvSpPr txBox="1"/>
          <p:nvPr/>
        </p:nvSpPr>
        <p:spPr>
          <a:xfrm>
            <a:off x="246698" y="2554454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</a:t>
            </a:r>
          </a:p>
          <a:p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107902" y="361240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Embed</a:t>
            </a:r>
          </a:p>
          <a:p>
            <a:r>
              <a:rPr lang="en-US" dirty="0" smtClean="0"/>
              <a:t>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3044904" y="1271336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904" y="1271336"/>
                <a:ext cx="262892" cy="492443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8218327" y="1271336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327" y="1271336"/>
                <a:ext cx="262892" cy="49244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/>
          <p:cNvSpPr txBox="1"/>
          <p:nvPr/>
        </p:nvSpPr>
        <p:spPr>
          <a:xfrm>
            <a:off x="2260303" y="1244384"/>
            <a:ext cx="78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Triplet</a:t>
            </a:r>
          </a:p>
          <a:p>
            <a:r>
              <a:rPr lang="en-US" dirty="0" smtClean="0"/>
              <a:t>Score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3438105" y="243997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05" y="243997"/>
                <a:ext cx="262892" cy="492443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155866" y="243996"/>
                <a:ext cx="262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66" y="243996"/>
                <a:ext cx="262892" cy="492443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1097280" y="228992"/>
            <a:ext cx="234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Weighted Sum of two </a:t>
            </a:r>
            <a:r>
              <a:rPr lang="en-US" smtClean="0"/>
              <a:t>max-margin objectives</a:t>
            </a:r>
            <a:endParaRPr lang="en-US" dirty="0" smtClean="0"/>
          </a:p>
        </p:txBody>
      </p:sp>
      <p:sp>
        <p:nvSpPr>
          <p:cNvPr id="107" name="Oval 106"/>
          <p:cNvSpPr/>
          <p:nvPr/>
        </p:nvSpPr>
        <p:spPr>
          <a:xfrm>
            <a:off x="5809574" y="112880"/>
            <a:ext cx="2408753" cy="7724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133685" y="5829300"/>
            <a:ext cx="2408753" cy="7724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906185" y="5751862"/>
            <a:ext cx="2408753" cy="7724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346427" y="5674752"/>
            <a:ext cx="2408753" cy="7724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9700012" y="406400"/>
            <a:ext cx="1799723" cy="172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Basic Blocks of Deep Knowledge Embedding Model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81920" cy="1450757"/>
          </a:xfrm>
        </p:spPr>
        <p:txBody>
          <a:bodyPr/>
          <a:lstStyle/>
          <a:p>
            <a:r>
              <a:rPr lang="en-US" dirty="0"/>
              <a:t>IV. </a:t>
            </a:r>
            <a:r>
              <a:rPr lang="en-US" dirty="0" smtClean="0"/>
              <a:t>Graph Embedding for Entity Resolution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722428"/>
              </p:ext>
            </p:extLst>
          </p:nvPr>
        </p:nvGraphicFramePr>
        <p:xfrm>
          <a:off x="1248232" y="1909837"/>
          <a:ext cx="9907448" cy="42732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76862"/>
                <a:gridCol w="2476862"/>
                <a:gridCol w="2476862"/>
                <a:gridCol w="2476862"/>
              </a:tblGrid>
              <a:tr h="610464">
                <a:tc rowSpan="2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Link prediction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Entity resolution</a:t>
                      </a:r>
                      <a:endParaRPr lang="en-US" sz="2400" b="1" dirty="0"/>
                    </a:p>
                  </a:txBody>
                  <a:tcPr anchor="ctr"/>
                </a:tc>
              </a:tr>
              <a:tr h="61046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effectLst/>
                        </a:rPr>
                        <a:t>IMDB-MRR </a:t>
                      </a:r>
                      <a:endParaRPr lang="en-US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effectLst/>
                        </a:rPr>
                        <a:t>FB-MRR </a:t>
                      </a:r>
                      <a:endParaRPr lang="en-US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effectLst/>
                        </a:rPr>
                        <a:t>AUPRC </a:t>
                      </a:r>
                      <a:endParaRPr lang="en-US" sz="2400" b="1" dirty="0" smtClean="0"/>
                    </a:p>
                  </a:txBody>
                  <a:tcPr anchor="ctr"/>
                </a:tc>
              </a:tr>
              <a:tr h="6104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RASCAL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kern="1200" dirty="0" smtClean="0">
                          <a:effectLst/>
                        </a:rPr>
                        <a:t>0.574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0.147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0.32</a:t>
                      </a:r>
                      <a:endParaRPr lang="en-US" sz="2400" dirty="0"/>
                    </a:p>
                  </a:txBody>
                  <a:tcPr anchor="ctr"/>
                </a:tc>
              </a:tr>
              <a:tr h="6104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TransR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0.621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0.132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0.29</a:t>
                      </a:r>
                      <a:endParaRPr lang="en-US" sz="2400" dirty="0"/>
                    </a:p>
                  </a:txBody>
                  <a:tcPr anchor="ctr"/>
                </a:tc>
              </a:tr>
              <a:tr h="6104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HolE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0.712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0.224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0.42</a:t>
                      </a:r>
                      <a:endParaRPr lang="en-US" sz="2400" dirty="0"/>
                    </a:p>
                  </a:txBody>
                  <a:tcPr anchor="ctr"/>
                </a:tc>
              </a:tr>
              <a:tr h="6104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GAKE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0.421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0.45</a:t>
                      </a:r>
                      <a:endParaRPr lang="en-US" sz="2400" dirty="0"/>
                    </a:p>
                  </a:txBody>
                  <a:tcPr anchor="ctr"/>
                </a:tc>
              </a:tr>
              <a:tr h="6104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Ours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0.763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0.310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0.58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567" y="155103"/>
            <a:ext cx="1122811" cy="1500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312" y="155103"/>
            <a:ext cx="1109938" cy="1508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184" y="155103"/>
            <a:ext cx="1127767" cy="15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85812" y="2043113"/>
            <a:ext cx="10444163" cy="43393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600" dirty="0" smtClean="0"/>
              <a:t>We aim at building an authoritative knowledge graph for all products in the world</a:t>
            </a:r>
          </a:p>
          <a:p>
            <a:pPr>
              <a:buFont typeface="Wingdings" charset="2"/>
              <a:buChar char="q"/>
            </a:pPr>
            <a:r>
              <a:rPr lang="en-US" sz="3600" dirty="0" smtClean="0"/>
              <a:t>We shoot for </a:t>
            </a:r>
            <a:r>
              <a:rPr lang="en-US" sz="3600" dirty="0" err="1" smtClean="0"/>
              <a:t>roofshot</a:t>
            </a:r>
            <a:r>
              <a:rPr lang="en-US" sz="3600" dirty="0" smtClean="0"/>
              <a:t> and moonshot goals to realize our mission</a:t>
            </a:r>
          </a:p>
          <a:p>
            <a:pPr>
              <a:buFont typeface="Wingdings" charset="2"/>
              <a:buChar char="q"/>
            </a:pPr>
            <a:r>
              <a:rPr lang="en-US" sz="3600" dirty="0" smtClean="0"/>
              <a:t>There are many exciting research problems that we are tackling</a:t>
            </a:r>
            <a:endParaRPr lang="en-US" sz="3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342" y="282272"/>
            <a:ext cx="11094721" cy="1450757"/>
          </a:xfrm>
        </p:spPr>
        <p:txBody>
          <a:bodyPr/>
          <a:lstStyle/>
          <a:p>
            <a:r>
              <a:rPr lang="en-US" dirty="0" smtClean="0"/>
              <a:t>Take </a:t>
            </a:r>
            <a:r>
              <a:rPr lang="en-US" dirty="0" err="1" smtClean="0"/>
              <a:t>Aways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Graph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604135" y="1900237"/>
            <a:ext cx="7543800" cy="448627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400" dirty="0"/>
              <a:t>Mission: </a:t>
            </a:r>
            <a:r>
              <a:rPr lang="en-US" sz="2400" dirty="0" smtClean="0"/>
              <a:t>To answer any question about products and related knowledge in </a:t>
            </a:r>
            <a:r>
              <a:rPr lang="en-US" sz="2400" dirty="0"/>
              <a:t>the </a:t>
            </a:r>
            <a:r>
              <a:rPr lang="en-US" sz="2400" dirty="0" smtClean="0"/>
              <a:t>world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76" y="2697308"/>
            <a:ext cx="4301342" cy="3434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58" y="2697308"/>
            <a:ext cx="5791200" cy="850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29" y="3883348"/>
            <a:ext cx="3904810" cy="2248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279" y="4036799"/>
            <a:ext cx="2709942" cy="209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992" y="4443413"/>
            <a:ext cx="10058400" cy="11104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917" y="1022742"/>
            <a:ext cx="4258549" cy="28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0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</a:t>
            </a:r>
            <a:r>
              <a:rPr lang="en-US" dirty="0" smtClean="0"/>
              <a:t>Graph vs. Knowledge </a:t>
            </a:r>
            <a:r>
              <a:rPr lang="en-US" dirty="0"/>
              <a:t>Graph</a:t>
            </a:r>
          </a:p>
        </p:txBody>
      </p:sp>
      <p:sp>
        <p:nvSpPr>
          <p:cNvPr id="5" name="Oval 4"/>
          <p:cNvSpPr/>
          <p:nvPr/>
        </p:nvSpPr>
        <p:spPr>
          <a:xfrm>
            <a:off x="485775" y="2771775"/>
            <a:ext cx="2714625" cy="2714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Generic KG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</p:txBody>
      </p:sp>
      <p:sp>
        <p:nvSpPr>
          <p:cNvPr id="6" name="Oval 5"/>
          <p:cNvSpPr/>
          <p:nvPr/>
        </p:nvSpPr>
        <p:spPr>
          <a:xfrm>
            <a:off x="1857375" y="4243388"/>
            <a:ext cx="900113" cy="9001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38562" y="2771775"/>
            <a:ext cx="2714625" cy="2714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Generic KG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</p:txBody>
      </p:sp>
      <p:sp>
        <p:nvSpPr>
          <p:cNvPr id="8" name="Oval 7"/>
          <p:cNvSpPr/>
          <p:nvPr/>
        </p:nvSpPr>
        <p:spPr>
          <a:xfrm>
            <a:off x="4200528" y="3533782"/>
            <a:ext cx="1881187" cy="18811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991349" y="2704887"/>
            <a:ext cx="2714625" cy="2714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Generic KG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</p:txBody>
      </p:sp>
      <p:sp>
        <p:nvSpPr>
          <p:cNvPr id="10" name="Oval 9"/>
          <p:cNvSpPr/>
          <p:nvPr/>
        </p:nvSpPr>
        <p:spPr>
          <a:xfrm>
            <a:off x="7600950" y="3533782"/>
            <a:ext cx="4471987" cy="27241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91349" y="2700344"/>
            <a:ext cx="2714625" cy="2714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68813" y="2173905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(A)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6847" y="2173905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(B)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074387" y="2185007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(C)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73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Graph </a:t>
            </a:r>
            <a:r>
              <a:rPr lang="en-US" dirty="0"/>
              <a:t>Example for </a:t>
            </a:r>
            <a:r>
              <a:rPr lang="en-US" dirty="0" smtClean="0"/>
              <a:t>2 Movies</a:t>
            </a:r>
            <a:endParaRPr lang="en-US" dirty="0"/>
          </a:p>
        </p:txBody>
      </p:sp>
      <p:cxnSp>
        <p:nvCxnSpPr>
          <p:cNvPr id="97" name="Straight Connector 96"/>
          <p:cNvCxnSpPr>
            <a:stCxn id="115" idx="7"/>
          </p:cNvCxnSpPr>
          <p:nvPr/>
        </p:nvCxnSpPr>
        <p:spPr>
          <a:xfrm flipV="1">
            <a:off x="7498804" y="2121716"/>
            <a:ext cx="1449566" cy="2727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104418" y="3409930"/>
            <a:ext cx="1724335" cy="6445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23"/>
          <p:cNvSpPr txBox="1"/>
          <p:nvPr/>
        </p:nvSpPr>
        <p:spPr>
          <a:xfrm>
            <a:off x="5733248" y="340993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11" name="Oval 110"/>
          <p:cNvSpPr/>
          <p:nvPr/>
        </p:nvSpPr>
        <p:spPr>
          <a:xfrm>
            <a:off x="1249922" y="311999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12" name="Oval 111"/>
          <p:cNvSpPr/>
          <p:nvPr/>
        </p:nvSpPr>
        <p:spPr>
          <a:xfrm>
            <a:off x="4312558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13" name="Oval 112"/>
          <p:cNvSpPr/>
          <p:nvPr/>
        </p:nvSpPr>
        <p:spPr>
          <a:xfrm>
            <a:off x="4312558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4" name="Oval 113"/>
          <p:cNvSpPr/>
          <p:nvPr/>
        </p:nvSpPr>
        <p:spPr>
          <a:xfrm>
            <a:off x="6827879" y="356503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5" name="Oval 114"/>
          <p:cNvSpPr/>
          <p:nvPr/>
        </p:nvSpPr>
        <p:spPr>
          <a:xfrm>
            <a:off x="6827879" y="227649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6" name="Oval 115"/>
          <p:cNvSpPr/>
          <p:nvPr/>
        </p:nvSpPr>
        <p:spPr>
          <a:xfrm>
            <a:off x="6827879" y="485356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17" name="Text Box 6"/>
          <p:cNvSpPr txBox="1"/>
          <p:nvPr/>
        </p:nvSpPr>
        <p:spPr>
          <a:xfrm>
            <a:off x="4312558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mid345</a:t>
            </a:r>
          </a:p>
        </p:txBody>
      </p:sp>
      <p:sp>
        <p:nvSpPr>
          <p:cNvPr id="118" name="Text Box 7"/>
          <p:cNvSpPr txBox="1"/>
          <p:nvPr/>
        </p:nvSpPr>
        <p:spPr>
          <a:xfrm>
            <a:off x="4312558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mid346</a:t>
            </a:r>
          </a:p>
        </p:txBody>
      </p:sp>
      <p:sp>
        <p:nvSpPr>
          <p:cNvPr id="119" name="Text Box 8"/>
          <p:cNvSpPr txBox="1"/>
          <p:nvPr/>
        </p:nvSpPr>
        <p:spPr>
          <a:xfrm>
            <a:off x="6827879" y="251511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mid127</a:t>
            </a:r>
          </a:p>
        </p:txBody>
      </p:sp>
      <p:sp>
        <p:nvSpPr>
          <p:cNvPr id="120" name="Text Box 9"/>
          <p:cNvSpPr txBox="1"/>
          <p:nvPr/>
        </p:nvSpPr>
        <p:spPr>
          <a:xfrm>
            <a:off x="6827879" y="510411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mid129</a:t>
            </a:r>
          </a:p>
        </p:txBody>
      </p:sp>
      <p:sp>
        <p:nvSpPr>
          <p:cNvPr id="121" name="Text Box 10"/>
          <p:cNvSpPr txBox="1"/>
          <p:nvPr/>
        </p:nvSpPr>
        <p:spPr>
          <a:xfrm>
            <a:off x="6827879" y="3815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mid128</a:t>
            </a:r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5104418" y="2765663"/>
            <a:ext cx="1729283" cy="644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7619739" y="2706009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7619739" y="534273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7619739" y="397068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369312" y="3409930"/>
            <a:ext cx="93713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369312" y="4853567"/>
            <a:ext cx="944119" cy="77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 Box 20"/>
          <p:cNvSpPr txBox="1"/>
          <p:nvPr/>
        </p:nvSpPr>
        <p:spPr>
          <a:xfrm>
            <a:off x="5733248" y="261056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29" name="Text Box 21"/>
          <p:cNvSpPr txBox="1"/>
          <p:nvPr/>
        </p:nvSpPr>
        <p:spPr>
          <a:xfrm>
            <a:off x="5733248" y="517570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30" name="Freeform 129"/>
          <p:cNvSpPr/>
          <p:nvPr/>
        </p:nvSpPr>
        <p:spPr>
          <a:xfrm>
            <a:off x="5104418" y="4054198"/>
            <a:ext cx="1724043" cy="802650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31" name="Freeform 130"/>
          <p:cNvSpPr/>
          <p:nvPr/>
        </p:nvSpPr>
        <p:spPr>
          <a:xfrm flipH="1" flipV="1">
            <a:off x="5104418" y="4054198"/>
            <a:ext cx="1724043" cy="777595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132" name="Text Box 29"/>
          <p:cNvSpPr txBox="1"/>
          <p:nvPr/>
        </p:nvSpPr>
        <p:spPr>
          <a:xfrm>
            <a:off x="5092774" y="3779788"/>
            <a:ext cx="1106567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directed_by</a:t>
            </a:r>
          </a:p>
        </p:txBody>
      </p:sp>
      <p:sp>
        <p:nvSpPr>
          <p:cNvPr id="133" name="Text Box 30"/>
          <p:cNvSpPr txBox="1"/>
          <p:nvPr/>
        </p:nvSpPr>
        <p:spPr>
          <a:xfrm>
            <a:off x="3532342" y="308779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4" name="Text Box 31"/>
          <p:cNvSpPr txBox="1"/>
          <p:nvPr/>
        </p:nvSpPr>
        <p:spPr>
          <a:xfrm>
            <a:off x="7934154" y="502059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5" name="Text Box 32"/>
          <p:cNvSpPr txBox="1"/>
          <p:nvPr/>
        </p:nvSpPr>
        <p:spPr>
          <a:xfrm>
            <a:off x="7934154" y="364969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6" name="Text Box 33"/>
          <p:cNvSpPr txBox="1"/>
          <p:nvPr/>
        </p:nvSpPr>
        <p:spPr>
          <a:xfrm>
            <a:off x="7922510" y="23719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7" name="Text Box 34"/>
          <p:cNvSpPr txBox="1"/>
          <p:nvPr/>
        </p:nvSpPr>
        <p:spPr>
          <a:xfrm>
            <a:off x="3532341" y="493106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38" name="Text Box 35"/>
          <p:cNvSpPr txBox="1"/>
          <p:nvPr/>
        </p:nvSpPr>
        <p:spPr>
          <a:xfrm>
            <a:off x="1645851" y="3242898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“Forrest Gump”</a:t>
            </a:r>
          </a:p>
        </p:txBody>
      </p:sp>
      <p:sp>
        <p:nvSpPr>
          <p:cNvPr id="139" name="Oval 138"/>
          <p:cNvSpPr/>
          <p:nvPr/>
        </p:nvSpPr>
        <p:spPr>
          <a:xfrm>
            <a:off x="1249922" y="4587487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0" name="Text Box 38"/>
          <p:cNvSpPr txBox="1"/>
          <p:nvPr/>
        </p:nvSpPr>
        <p:spPr>
          <a:xfrm>
            <a:off x="1727367" y="4710397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“Larry Crowne”</a:t>
            </a:r>
          </a:p>
        </p:txBody>
      </p:sp>
      <p:sp>
        <p:nvSpPr>
          <p:cNvPr id="141" name="Oval 140"/>
          <p:cNvSpPr/>
          <p:nvPr/>
        </p:nvSpPr>
        <p:spPr>
          <a:xfrm>
            <a:off x="8877399" y="301351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2" name="Text Box 40"/>
          <p:cNvSpPr txBox="1"/>
          <p:nvPr/>
        </p:nvSpPr>
        <p:spPr>
          <a:xfrm>
            <a:off x="9029891" y="3136398"/>
            <a:ext cx="1886547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“</a:t>
            </a:r>
            <a:r>
              <a:rPr lang="zh-CN" altLang="en-US" sz="1400" dirty="0">
                <a:ea typeface="宋体" charset="-122"/>
                <a:cs typeface="Times New Roman" charset="0"/>
              </a:rPr>
              <a:t>罗宾</a:t>
            </a:r>
            <a:r>
              <a:rPr lang="en-US" altLang="zh-CN" sz="1400" dirty="0">
                <a:ea typeface="宋体" charset="-122"/>
                <a:cs typeface="Times New Roman" charset="0"/>
              </a:rPr>
              <a:t>·</a:t>
            </a:r>
            <a:r>
              <a:rPr lang="zh-CN" altLang="en-US" sz="1400" dirty="0">
                <a:ea typeface="宋体" charset="-122"/>
                <a:cs typeface="Times New Roman" charset="0"/>
              </a:rPr>
              <a:t>怀特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8877399" y="3692672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4" name="Text Box 42"/>
          <p:cNvSpPr txBox="1"/>
          <p:nvPr/>
        </p:nvSpPr>
        <p:spPr>
          <a:xfrm>
            <a:off x="9343200" y="3815581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“Tom Hanks”</a:t>
            </a:r>
          </a:p>
        </p:txBody>
      </p:sp>
      <p:sp>
        <p:nvSpPr>
          <p:cNvPr id="145" name="Oval 144"/>
          <p:cNvSpPr/>
          <p:nvPr/>
        </p:nvSpPr>
        <p:spPr>
          <a:xfrm>
            <a:off x="8877399" y="5037220"/>
            <a:ext cx="2114442" cy="60506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46" name="Text Box 44"/>
          <p:cNvSpPr txBox="1"/>
          <p:nvPr/>
        </p:nvSpPr>
        <p:spPr>
          <a:xfrm>
            <a:off x="9343200" y="5187633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“Julia Roberts”</a:t>
            </a:r>
          </a:p>
        </p:txBody>
      </p:sp>
      <p:cxnSp>
        <p:nvCxnSpPr>
          <p:cNvPr id="106" name="Straight Connector 105"/>
          <p:cNvCxnSpPr/>
          <p:nvPr/>
        </p:nvCxnSpPr>
        <p:spPr>
          <a:xfrm>
            <a:off x="5104418" y="4853567"/>
            <a:ext cx="1728992" cy="4829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Box 24"/>
          <p:cNvSpPr txBox="1"/>
          <p:nvPr/>
        </p:nvSpPr>
        <p:spPr>
          <a:xfrm>
            <a:off x="5418833" y="444791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103" name="Oval 102"/>
          <p:cNvSpPr/>
          <p:nvPr/>
        </p:nvSpPr>
        <p:spPr>
          <a:xfrm>
            <a:off x="8877624" y="2427875"/>
            <a:ext cx="2114441" cy="550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4" name="Text Box 49"/>
          <p:cNvSpPr txBox="1"/>
          <p:nvPr/>
        </p:nvSpPr>
        <p:spPr>
          <a:xfrm>
            <a:off x="9029014" y="2555963"/>
            <a:ext cx="1886546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“Robin 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Wright Penn”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8873504" y="1841176"/>
            <a:ext cx="2113630" cy="549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100" name="Text Box 40"/>
          <p:cNvSpPr txBox="1"/>
          <p:nvPr/>
        </p:nvSpPr>
        <p:spPr>
          <a:xfrm>
            <a:off x="9260488" y="1966935"/>
            <a:ext cx="1656550" cy="55805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“Robin Wright”</a:t>
            </a:r>
          </a:p>
        </p:txBody>
      </p:sp>
      <p:sp>
        <p:nvSpPr>
          <p:cNvPr id="101" name="Text Box 33"/>
          <p:cNvSpPr txBox="1"/>
          <p:nvPr/>
        </p:nvSpPr>
        <p:spPr>
          <a:xfrm>
            <a:off x="7847996" y="1957261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cxnSp>
        <p:nvCxnSpPr>
          <p:cNvPr id="147" name="Straight Connector 146"/>
          <p:cNvCxnSpPr>
            <a:stCxn id="115" idx="5"/>
            <a:endCxn id="141" idx="2"/>
          </p:cNvCxnSpPr>
          <p:nvPr/>
        </p:nvCxnSpPr>
        <p:spPr>
          <a:xfrm>
            <a:off x="7498804" y="2963893"/>
            <a:ext cx="1378595" cy="324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3"/>
          <p:cNvSpPr txBox="1"/>
          <p:nvPr/>
        </p:nvSpPr>
        <p:spPr>
          <a:xfrm>
            <a:off x="7885121" y="2821500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154" name="Oval 153"/>
          <p:cNvSpPr/>
          <p:nvPr/>
        </p:nvSpPr>
        <p:spPr>
          <a:xfrm>
            <a:off x="8877402" y="437001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 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July 9</a:t>
            </a:r>
            <a:r>
              <a:rPr lang="en-US" sz="1400" baseline="300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th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, 1956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155" name="Straight Connector 154"/>
          <p:cNvCxnSpPr>
            <a:stCxn id="114" idx="5"/>
            <a:endCxn id="154" idx="2"/>
          </p:cNvCxnSpPr>
          <p:nvPr/>
        </p:nvCxnSpPr>
        <p:spPr>
          <a:xfrm>
            <a:off x="7498804" y="4252428"/>
            <a:ext cx="1378598" cy="392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 Box 32"/>
          <p:cNvSpPr txBox="1"/>
          <p:nvPr/>
        </p:nvSpPr>
        <p:spPr>
          <a:xfrm>
            <a:off x="7599353" y="4463620"/>
            <a:ext cx="1362548" cy="34483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a typeface="宋体" charset="-122"/>
                <a:cs typeface="Times New Roman" charset="0"/>
              </a:rPr>
              <a:t>birth_date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249922" y="3788790"/>
            <a:ext cx="2114442" cy="5500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Movie</a:t>
            </a:r>
            <a:endParaRPr lang="en-US" sz="1400" dirty="0">
              <a:solidFill>
                <a:sysClr val="windowText" lastClr="000000"/>
              </a:solidFill>
              <a:ea typeface="宋体" charset="-122"/>
              <a:cs typeface="Times New Roman" charset="0"/>
            </a:endParaRPr>
          </a:p>
        </p:txBody>
      </p:sp>
      <p:cxnSp>
        <p:nvCxnSpPr>
          <p:cNvPr id="56" name="Straight Connector 55"/>
          <p:cNvCxnSpPr>
            <a:stCxn id="55" idx="6"/>
            <a:endCxn id="112" idx="3"/>
          </p:cNvCxnSpPr>
          <p:nvPr/>
        </p:nvCxnSpPr>
        <p:spPr>
          <a:xfrm flipV="1">
            <a:off x="3364364" y="3620092"/>
            <a:ext cx="1063307" cy="4437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30"/>
          <p:cNvSpPr txBox="1"/>
          <p:nvPr/>
        </p:nvSpPr>
        <p:spPr>
          <a:xfrm>
            <a:off x="3709123" y="3814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61" name="Straight Connector 60"/>
          <p:cNvCxnSpPr>
            <a:stCxn id="55" idx="6"/>
            <a:endCxn id="113" idx="1"/>
          </p:cNvCxnSpPr>
          <p:nvPr/>
        </p:nvCxnSpPr>
        <p:spPr>
          <a:xfrm>
            <a:off x="3364364" y="4063818"/>
            <a:ext cx="1063307" cy="5139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30"/>
          <p:cNvSpPr txBox="1"/>
          <p:nvPr/>
        </p:nvSpPr>
        <p:spPr>
          <a:xfrm>
            <a:off x="3704408" y="4361745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873098" y="573554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Person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66" name="Straight Connector 65"/>
          <p:cNvCxnSpPr>
            <a:stCxn id="116" idx="5"/>
            <a:endCxn id="65" idx="2"/>
          </p:cNvCxnSpPr>
          <p:nvPr/>
        </p:nvCxnSpPr>
        <p:spPr>
          <a:xfrm>
            <a:off x="7498804" y="5540963"/>
            <a:ext cx="1374294" cy="454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31"/>
          <p:cNvSpPr txBox="1"/>
          <p:nvPr/>
        </p:nvSpPr>
        <p:spPr>
          <a:xfrm>
            <a:off x="7777092" y="571807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Graph vs. Knowledge Graph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413215" y="2121716"/>
            <a:ext cx="1449566" cy="2727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8829" y="3409930"/>
            <a:ext cx="1724335" cy="6445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23"/>
          <p:cNvSpPr txBox="1"/>
          <p:nvPr/>
        </p:nvSpPr>
        <p:spPr>
          <a:xfrm>
            <a:off x="6647659" y="3409930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31" name="Oval 30"/>
          <p:cNvSpPr/>
          <p:nvPr/>
        </p:nvSpPr>
        <p:spPr>
          <a:xfrm>
            <a:off x="4562767" y="2005908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32" name="Oval 31"/>
          <p:cNvSpPr/>
          <p:nvPr/>
        </p:nvSpPr>
        <p:spPr>
          <a:xfrm>
            <a:off x="5226969" y="2932696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33" name="Oval 32"/>
          <p:cNvSpPr/>
          <p:nvPr/>
        </p:nvSpPr>
        <p:spPr>
          <a:xfrm>
            <a:off x="5226969" y="4459848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4" name="Oval 33"/>
          <p:cNvSpPr/>
          <p:nvPr/>
        </p:nvSpPr>
        <p:spPr>
          <a:xfrm>
            <a:off x="7742290" y="3565032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5" name="Oval 34"/>
          <p:cNvSpPr/>
          <p:nvPr/>
        </p:nvSpPr>
        <p:spPr>
          <a:xfrm>
            <a:off x="7742290" y="227649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6" name="Oval 35"/>
          <p:cNvSpPr/>
          <p:nvPr/>
        </p:nvSpPr>
        <p:spPr>
          <a:xfrm>
            <a:off x="7742290" y="4853567"/>
            <a:ext cx="786038" cy="8053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37" name="Text Box 6"/>
          <p:cNvSpPr txBox="1"/>
          <p:nvPr/>
        </p:nvSpPr>
        <p:spPr>
          <a:xfrm>
            <a:off x="5226969" y="31832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mid345</a:t>
            </a:r>
          </a:p>
        </p:txBody>
      </p:sp>
      <p:sp>
        <p:nvSpPr>
          <p:cNvPr id="38" name="Text Box 7"/>
          <p:cNvSpPr txBox="1"/>
          <p:nvPr/>
        </p:nvSpPr>
        <p:spPr>
          <a:xfrm>
            <a:off x="5226969" y="4722328"/>
            <a:ext cx="938005" cy="433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mid346</a:t>
            </a:r>
          </a:p>
        </p:txBody>
      </p:sp>
      <p:sp>
        <p:nvSpPr>
          <p:cNvPr id="39" name="Text Box 8"/>
          <p:cNvSpPr txBox="1"/>
          <p:nvPr/>
        </p:nvSpPr>
        <p:spPr>
          <a:xfrm>
            <a:off x="7742290" y="251511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mid127</a:t>
            </a:r>
          </a:p>
        </p:txBody>
      </p:sp>
      <p:sp>
        <p:nvSpPr>
          <p:cNvPr id="40" name="Text Box 9"/>
          <p:cNvSpPr txBox="1"/>
          <p:nvPr/>
        </p:nvSpPr>
        <p:spPr>
          <a:xfrm>
            <a:off x="7742290" y="5104116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mid129</a:t>
            </a:r>
          </a:p>
        </p:txBody>
      </p:sp>
      <p:sp>
        <p:nvSpPr>
          <p:cNvPr id="41" name="Text Box 10"/>
          <p:cNvSpPr txBox="1"/>
          <p:nvPr/>
        </p:nvSpPr>
        <p:spPr>
          <a:xfrm>
            <a:off x="7742290" y="381558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mid128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018829" y="2765663"/>
            <a:ext cx="1729283" cy="644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534150" y="2706009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534150" y="534273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534150" y="3970683"/>
            <a:ext cx="1252712" cy="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1" idx="4"/>
            <a:endCxn id="32" idx="0"/>
          </p:cNvCxnSpPr>
          <p:nvPr/>
        </p:nvCxnSpPr>
        <p:spPr>
          <a:xfrm>
            <a:off x="5619988" y="2555963"/>
            <a:ext cx="0" cy="376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3" idx="0"/>
            <a:endCxn id="33" idx="4"/>
          </p:cNvCxnSpPr>
          <p:nvPr/>
        </p:nvCxnSpPr>
        <p:spPr>
          <a:xfrm flipV="1">
            <a:off x="5619988" y="5265183"/>
            <a:ext cx="0" cy="3622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0"/>
          <p:cNvSpPr txBox="1"/>
          <p:nvPr/>
        </p:nvSpPr>
        <p:spPr>
          <a:xfrm>
            <a:off x="6647659" y="2610562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49" name="Text Box 21"/>
          <p:cNvSpPr txBox="1"/>
          <p:nvPr/>
        </p:nvSpPr>
        <p:spPr>
          <a:xfrm>
            <a:off x="6647659" y="5175701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50" name="Freeform 49"/>
          <p:cNvSpPr/>
          <p:nvPr/>
        </p:nvSpPr>
        <p:spPr>
          <a:xfrm>
            <a:off x="6018829" y="4054198"/>
            <a:ext cx="1724043" cy="802650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51" name="Freeform 50"/>
          <p:cNvSpPr/>
          <p:nvPr/>
        </p:nvSpPr>
        <p:spPr>
          <a:xfrm flipH="1" flipV="1">
            <a:off x="6018829" y="4054198"/>
            <a:ext cx="1724043" cy="777595"/>
          </a:xfrm>
          <a:custGeom>
            <a:avLst/>
            <a:gdLst>
              <a:gd name="connsiteX0" fmla="*/ 0 w 1126067"/>
              <a:gd name="connsiteY0" fmla="*/ 630007 h 630007"/>
              <a:gd name="connsiteX1" fmla="*/ 389467 w 1126067"/>
              <a:gd name="connsiteY1" fmla="*/ 79674 h 630007"/>
              <a:gd name="connsiteX2" fmla="*/ 1126067 w 1126067"/>
              <a:gd name="connsiteY2" fmla="*/ 3474 h 630007"/>
              <a:gd name="connsiteX3" fmla="*/ 1126067 w 1126067"/>
              <a:gd name="connsiteY3" fmla="*/ 3474 h 63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67" h="63000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sp>
        <p:nvSpPr>
          <p:cNvPr id="52" name="Text Box 29"/>
          <p:cNvSpPr txBox="1"/>
          <p:nvPr/>
        </p:nvSpPr>
        <p:spPr>
          <a:xfrm>
            <a:off x="6007185" y="3779788"/>
            <a:ext cx="1106567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directed_by</a:t>
            </a:r>
          </a:p>
        </p:txBody>
      </p:sp>
      <p:sp>
        <p:nvSpPr>
          <p:cNvPr id="53" name="Text Box 30"/>
          <p:cNvSpPr txBox="1"/>
          <p:nvPr/>
        </p:nvSpPr>
        <p:spPr>
          <a:xfrm>
            <a:off x="5602879" y="258836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4" name="Text Box 31"/>
          <p:cNvSpPr txBox="1"/>
          <p:nvPr/>
        </p:nvSpPr>
        <p:spPr>
          <a:xfrm>
            <a:off x="8848565" y="5020599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7" name="Text Box 32"/>
          <p:cNvSpPr txBox="1"/>
          <p:nvPr/>
        </p:nvSpPr>
        <p:spPr>
          <a:xfrm>
            <a:off x="8848565" y="364969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58" name="Text Box 33"/>
          <p:cNvSpPr txBox="1"/>
          <p:nvPr/>
        </p:nvSpPr>
        <p:spPr>
          <a:xfrm>
            <a:off x="8836921" y="2371944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60" name="Text Box 34"/>
          <p:cNvSpPr txBox="1"/>
          <p:nvPr/>
        </p:nvSpPr>
        <p:spPr>
          <a:xfrm>
            <a:off x="5619988" y="527077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62" name="Text Box 35"/>
          <p:cNvSpPr txBox="1"/>
          <p:nvPr/>
        </p:nvSpPr>
        <p:spPr>
          <a:xfrm>
            <a:off x="4953165" y="2114093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“Forrest Gump”</a:t>
            </a:r>
          </a:p>
        </p:txBody>
      </p:sp>
      <p:sp>
        <p:nvSpPr>
          <p:cNvPr id="63" name="Oval 62"/>
          <p:cNvSpPr/>
          <p:nvPr/>
        </p:nvSpPr>
        <p:spPr>
          <a:xfrm>
            <a:off x="4562767" y="562745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5" name="Text Box 38"/>
          <p:cNvSpPr txBox="1"/>
          <p:nvPr/>
        </p:nvSpPr>
        <p:spPr>
          <a:xfrm>
            <a:off x="4933673" y="5739623"/>
            <a:ext cx="148561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“Larry Crowne”</a:t>
            </a:r>
          </a:p>
        </p:txBody>
      </p:sp>
      <p:sp>
        <p:nvSpPr>
          <p:cNvPr id="66" name="Oval 65"/>
          <p:cNvSpPr/>
          <p:nvPr/>
        </p:nvSpPr>
        <p:spPr>
          <a:xfrm>
            <a:off x="9791810" y="3013513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7" name="Text Box 40"/>
          <p:cNvSpPr txBox="1"/>
          <p:nvPr/>
        </p:nvSpPr>
        <p:spPr>
          <a:xfrm>
            <a:off x="9944302" y="3136398"/>
            <a:ext cx="1886547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“</a:t>
            </a:r>
            <a:r>
              <a:rPr lang="zh-CN" altLang="en-US" sz="1400" dirty="0">
                <a:ea typeface="宋体" charset="-122"/>
                <a:cs typeface="Times New Roman" charset="0"/>
              </a:rPr>
              <a:t>罗宾</a:t>
            </a:r>
            <a:r>
              <a:rPr lang="en-US" altLang="zh-CN" sz="1400" dirty="0">
                <a:ea typeface="宋体" charset="-122"/>
                <a:cs typeface="Times New Roman" charset="0"/>
              </a:rPr>
              <a:t>·</a:t>
            </a:r>
            <a:r>
              <a:rPr lang="zh-CN" altLang="en-US" sz="1400" dirty="0">
                <a:ea typeface="宋体" charset="-122"/>
                <a:cs typeface="Times New Roman" charset="0"/>
              </a:rPr>
              <a:t>怀特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791810" y="3692672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69" name="Text Box 42"/>
          <p:cNvSpPr txBox="1"/>
          <p:nvPr/>
        </p:nvSpPr>
        <p:spPr>
          <a:xfrm>
            <a:off x="10257611" y="3815581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“Tom Hanks”</a:t>
            </a:r>
          </a:p>
        </p:txBody>
      </p:sp>
      <p:sp>
        <p:nvSpPr>
          <p:cNvPr id="76" name="Oval 75"/>
          <p:cNvSpPr/>
          <p:nvPr/>
        </p:nvSpPr>
        <p:spPr>
          <a:xfrm>
            <a:off x="9791810" y="5037220"/>
            <a:ext cx="2114442" cy="60506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77" name="Text Box 44"/>
          <p:cNvSpPr txBox="1"/>
          <p:nvPr/>
        </p:nvSpPr>
        <p:spPr>
          <a:xfrm>
            <a:off x="10257611" y="5187633"/>
            <a:ext cx="1402641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“Julia Roberts”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018829" y="4853567"/>
            <a:ext cx="1728992" cy="4829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24"/>
          <p:cNvSpPr txBox="1"/>
          <p:nvPr/>
        </p:nvSpPr>
        <p:spPr>
          <a:xfrm>
            <a:off x="6333244" y="4447917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starring</a:t>
            </a:r>
          </a:p>
        </p:txBody>
      </p:sp>
      <p:sp>
        <p:nvSpPr>
          <p:cNvPr id="80" name="Oval 79"/>
          <p:cNvSpPr/>
          <p:nvPr/>
        </p:nvSpPr>
        <p:spPr>
          <a:xfrm>
            <a:off x="9792035" y="2427875"/>
            <a:ext cx="2114441" cy="550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81" name="Text Box 49"/>
          <p:cNvSpPr txBox="1"/>
          <p:nvPr/>
        </p:nvSpPr>
        <p:spPr>
          <a:xfrm>
            <a:off x="9943425" y="2555963"/>
            <a:ext cx="1886546" cy="5583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“Robin </a:t>
            </a: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Wright Penn”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787915" y="1841176"/>
            <a:ext cx="2113630" cy="549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 </a:t>
            </a:r>
          </a:p>
        </p:txBody>
      </p:sp>
      <p:sp>
        <p:nvSpPr>
          <p:cNvPr id="83" name="Text Box 40"/>
          <p:cNvSpPr txBox="1"/>
          <p:nvPr/>
        </p:nvSpPr>
        <p:spPr>
          <a:xfrm>
            <a:off x="10174899" y="1966935"/>
            <a:ext cx="1656550" cy="55805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“Robin Wright”</a:t>
            </a:r>
          </a:p>
        </p:txBody>
      </p:sp>
      <p:sp>
        <p:nvSpPr>
          <p:cNvPr id="84" name="Text Box 33"/>
          <p:cNvSpPr txBox="1"/>
          <p:nvPr/>
        </p:nvSpPr>
        <p:spPr>
          <a:xfrm>
            <a:off x="8762407" y="1957261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8413215" y="2963893"/>
            <a:ext cx="1378595" cy="324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Box 33"/>
          <p:cNvSpPr txBox="1"/>
          <p:nvPr/>
        </p:nvSpPr>
        <p:spPr>
          <a:xfrm>
            <a:off x="8799532" y="2821500"/>
            <a:ext cx="937983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ea typeface="宋体" charset="-122"/>
                <a:cs typeface="Times New Roman" charset="0"/>
              </a:rPr>
              <a:t>name</a:t>
            </a:r>
          </a:p>
        </p:txBody>
      </p:sp>
      <p:sp>
        <p:nvSpPr>
          <p:cNvPr id="87" name="Oval 86"/>
          <p:cNvSpPr/>
          <p:nvPr/>
        </p:nvSpPr>
        <p:spPr>
          <a:xfrm>
            <a:off x="9791813" y="4370010"/>
            <a:ext cx="2114442" cy="550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ea typeface="宋体" charset="-122"/>
                <a:cs typeface="Times New Roman" charset="0"/>
              </a:rPr>
              <a:t> 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July 9</a:t>
            </a:r>
            <a:r>
              <a:rPr lang="en-US" sz="1400" baseline="300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th</a:t>
            </a:r>
            <a:r>
              <a:rPr lang="en-US" sz="1400" dirty="0" smtClean="0">
                <a:solidFill>
                  <a:schemeClr val="tx1"/>
                </a:solidFill>
                <a:ea typeface="宋体" charset="-122"/>
                <a:cs typeface="Times New Roman" charset="0"/>
              </a:rPr>
              <a:t>, 1956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8413215" y="4252428"/>
            <a:ext cx="1378598" cy="392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32"/>
          <p:cNvSpPr txBox="1"/>
          <p:nvPr/>
        </p:nvSpPr>
        <p:spPr>
          <a:xfrm>
            <a:off x="8513764" y="4463620"/>
            <a:ext cx="1362548" cy="34483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smtClean="0">
                <a:ea typeface="宋体" charset="-122"/>
                <a:cs typeface="Times New Roman" charset="0"/>
              </a:rPr>
              <a:t>birth_date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9787509" y="5735543"/>
            <a:ext cx="2114442" cy="519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ysClr val="windowText" lastClr="000000"/>
                </a:solidFill>
                <a:ea typeface="宋体" charset="-122"/>
                <a:cs typeface="Times New Roman" charset="0"/>
              </a:rPr>
              <a:t>Person</a:t>
            </a:r>
            <a:endParaRPr lang="en-US" sz="1400" dirty="0">
              <a:solidFill>
                <a:sysClr val="windowText" lastClr="000000"/>
              </a:solidFill>
              <a:effectLst/>
              <a:ea typeface="宋体" charset="-122"/>
              <a:cs typeface="Times New Roman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8413215" y="5540963"/>
            <a:ext cx="1374294" cy="454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Box 31"/>
          <p:cNvSpPr txBox="1"/>
          <p:nvPr/>
        </p:nvSpPr>
        <p:spPr>
          <a:xfrm>
            <a:off x="8691503" y="5718078"/>
            <a:ext cx="938005" cy="3257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effectLst/>
                <a:ea typeface="宋体" charset="-122"/>
                <a:cs typeface="Times New Roman" charset="0"/>
              </a:rPr>
              <a:t>type</a:t>
            </a:r>
            <a:endParaRPr lang="en-US" sz="1400" dirty="0">
              <a:effectLst/>
              <a:ea typeface="宋体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24452</TotalTime>
  <Words>2039</Words>
  <Application>Microsoft Macintosh PowerPoint</Application>
  <PresentationFormat>Widescreen</PresentationFormat>
  <Paragraphs>941</Paragraphs>
  <Slides>60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宋体</vt:lpstr>
      <vt:lpstr>Retrospect</vt:lpstr>
      <vt:lpstr>Challenges and Innovations in Building a Product Knowledge Graph</vt:lpstr>
      <vt:lpstr>Product Graph vs. Knowledge Graph</vt:lpstr>
      <vt:lpstr>Knowledge Graph Example for 2 Movies</vt:lpstr>
      <vt:lpstr>Knowledge Graph in Search</vt:lpstr>
      <vt:lpstr>Knowledge Graph in Personal Assistant</vt:lpstr>
      <vt:lpstr>Product Graph</vt:lpstr>
      <vt:lpstr>Product Graph vs. Knowledge Graph</vt:lpstr>
      <vt:lpstr>Knowledge Graph Example for 2 Movies</vt:lpstr>
      <vt:lpstr>Product Graph vs. Knowledge Graph</vt:lpstr>
      <vt:lpstr>Product Graph vs. Knowledge Graph</vt:lpstr>
      <vt:lpstr>Another Example of Product Graph</vt:lpstr>
      <vt:lpstr>Knowledge Graph vs. Product Graph</vt:lpstr>
      <vt:lpstr>But, Is The Problem Harder?</vt:lpstr>
      <vt:lpstr>Challenges in Building Product Graph I</vt:lpstr>
      <vt:lpstr>Challenges in Building Product Graph II</vt:lpstr>
      <vt:lpstr>Challenges in Building Product Graph III</vt:lpstr>
      <vt:lpstr>How to Build a Product Graph?</vt:lpstr>
      <vt:lpstr>Where is Knowledge from?</vt:lpstr>
      <vt:lpstr>Architecture</vt:lpstr>
      <vt:lpstr>Which ML Model Works Best?</vt:lpstr>
      <vt:lpstr>Which ML Model Works Best?</vt:lpstr>
      <vt:lpstr>Research Philosophy</vt:lpstr>
      <vt:lpstr>I. Integrating Knowledge from  Structured Sources</vt:lpstr>
      <vt:lpstr>Challenges: Linkage &amp; Quality</vt:lpstr>
      <vt:lpstr>Challenges: Linkage</vt:lpstr>
      <vt:lpstr>I. Integrating Knowledge from  Structured Sources</vt:lpstr>
      <vt:lpstr>I. Integrating Knowledge from  Structured Sources</vt:lpstr>
      <vt:lpstr>I. Integrating Knowledge from  Structured Sources—Entity Resolution</vt:lpstr>
      <vt:lpstr>I. Integrating Knowledge from  Structured Sources—Entity Resolution</vt:lpstr>
      <vt:lpstr>I. Integrating Knowledge from  Structured Sources—Entity Resolution</vt:lpstr>
      <vt:lpstr>I. Integrating Knowledge from  Structured Sources—Entity Resolution</vt:lpstr>
      <vt:lpstr>I. Integrating Knowledge—Entity Resolution  Which ML Model Works Best?</vt:lpstr>
      <vt:lpstr>I. Integrating Knowledge—Entity Resolution  Which ML Model Works Best?</vt:lpstr>
      <vt:lpstr>I. Integrating Knowledge from  Structured Sources—Entity Resolution</vt:lpstr>
      <vt:lpstr>I. Integrating Knowledge from  Structured Sources—Entity Resolution</vt:lpstr>
      <vt:lpstr>I. Integrating Knowledge from  Structured Sources—Entity Resolution</vt:lpstr>
      <vt:lpstr>I. Integrating Knowledge from  Structured Sources—Entity Resolution</vt:lpstr>
      <vt:lpstr>II. Extracting Knowledge from  Semi-Structured Data on the Web</vt:lpstr>
      <vt:lpstr>II. Extracting Knowledge from  Semi-Structured Data on the Web</vt:lpstr>
      <vt:lpstr>II. Extracting Knowledge from  Semi-Structured Data on the Web</vt:lpstr>
      <vt:lpstr>II. Extracting Knowledge from Web—Distantly Supervised DOM Extraction</vt:lpstr>
      <vt:lpstr>II. Extracting Knowledge from Web—Distantly Supervised DOM Extraction</vt:lpstr>
      <vt:lpstr>II. Extracting Knowledge from Web—Distantly Supervised DOM Extraction</vt:lpstr>
      <vt:lpstr>II. Distantly Supervised DOM Extraction  Which ML Model Works Best?</vt:lpstr>
      <vt:lpstr>II. Extracting Knowledge from Web—Distantly Supervised DOM Extraction</vt:lpstr>
      <vt:lpstr>III. Extracting Knowledge from  Product Profiles in Amazon Catalog</vt:lpstr>
      <vt:lpstr>III. Extracting Knowledge from  Product Profiles in Amazon Catalog</vt:lpstr>
      <vt:lpstr>III. Product Profile Extraction by  Named Entity Recognition</vt:lpstr>
      <vt:lpstr>III. Product Profile Extraction by  Named Entity Recognition</vt:lpstr>
      <vt:lpstr>III. Product Profile Extraction by  Named Entity Recognition</vt:lpstr>
      <vt:lpstr>III. Product Profile Extraction by NER —Which ML Model Works Best?</vt:lpstr>
      <vt:lpstr>III. Extracting Knowledge from  Product Profiles in Amazon Catalog</vt:lpstr>
      <vt:lpstr>IV. Graph Mining and Embedding</vt:lpstr>
      <vt:lpstr>IV. Graph Mining and Embedding</vt:lpstr>
      <vt:lpstr>IV. Graph Mining</vt:lpstr>
      <vt:lpstr>IV. Graph Embedding for Entity Resolution</vt:lpstr>
      <vt:lpstr>PowerPoint Presentation</vt:lpstr>
      <vt:lpstr>IV. Graph Embedding for Entity Resolution</vt:lpstr>
      <vt:lpstr>Take Aways</vt:lpstr>
      <vt:lpstr>Thank You!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Amazon Product Graph</dc:title>
  <dc:creator>Microsoft Office User</dc:creator>
  <cp:lastModifiedBy>Xin Luna Dong</cp:lastModifiedBy>
  <cp:revision>249</cp:revision>
  <cp:lastPrinted>2016-09-23T02:23:35Z</cp:lastPrinted>
  <dcterms:created xsi:type="dcterms:W3CDTF">2016-09-20T15:19:06Z</dcterms:created>
  <dcterms:modified xsi:type="dcterms:W3CDTF">2017-12-16T08:15:24Z</dcterms:modified>
</cp:coreProperties>
</file>