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396" r:id="rId3"/>
    <p:sldId id="397" r:id="rId4"/>
    <p:sldId id="398" r:id="rId5"/>
    <p:sldId id="314" r:id="rId6"/>
    <p:sldId id="376" r:id="rId7"/>
    <p:sldId id="375" r:id="rId8"/>
    <p:sldId id="401" r:id="rId9"/>
    <p:sldId id="378" r:id="rId10"/>
    <p:sldId id="380" r:id="rId11"/>
    <p:sldId id="381" r:id="rId12"/>
    <p:sldId id="409" r:id="rId13"/>
    <p:sldId id="431" r:id="rId14"/>
    <p:sldId id="386" r:id="rId15"/>
    <p:sldId id="413" r:id="rId16"/>
    <p:sldId id="412" r:id="rId17"/>
    <p:sldId id="414" r:id="rId18"/>
    <p:sldId id="427" r:id="rId19"/>
    <p:sldId id="428" r:id="rId20"/>
    <p:sldId id="429" r:id="rId21"/>
    <p:sldId id="430" r:id="rId22"/>
    <p:sldId id="407" r:id="rId23"/>
    <p:sldId id="40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FF"/>
    <a:srgbClr val="996633"/>
    <a:srgbClr val="FF0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00AEF5-849D-8543-8BB5-B7BD70A6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99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of these can be analyzed mathematically – graph theory, birthday paradox,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00AEF5-849D-8543-8BB5-B7BD70A6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49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DB2F64-AF88-4E63-B06D-C15D7919871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DB2F64-AF88-4E63-B06D-C15D7919871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DB2F64-AF88-4E63-B06D-C15D7919871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3B35A-1CEE-3149-9EE1-650CE34D7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5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99BF0-553F-F544-8D74-6A744EE76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8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063BE-789B-124C-B7CF-7FF77FC57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DA26-38BE-6B4E-95AA-E859A4BD2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4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6B495-10F5-B640-901D-A49C0EE9A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4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CFF7-F59C-9D44-A2C9-DBD9B5198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7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F016B-CD47-BA4F-9544-30729B445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4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A7E8-FB66-6241-8DEF-4494A5BFD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3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12B4C-45C8-9843-A9D5-0FE991E2D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5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986E3-3A2D-754B-942A-C37E0879C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86437-6937-114F-857D-C2BB40824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8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EB678C0-AD3A-E04E-A1A7-773EC5AAE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sz="3200" dirty="0"/>
              <a:t>The Physics of Text: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Ontological </a:t>
            </a:r>
            <a:r>
              <a:rPr lang="en-US" sz="3200" dirty="0"/>
              <a:t>Realism in Information Extraction </a:t>
            </a:r>
            <a:endParaRPr lang="en-US" sz="32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Stuart Russell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Joint work with Justin Uang, Ole Torp Lassen, Wei Wang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Sparsity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Most relations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are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very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sparse: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Married(</a:t>
            </a:r>
            <a:r>
              <a:rPr lang="en-US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x,y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</a:t>
            </a:r>
            <a:r>
              <a:rPr lang="en-US" dirty="0">
                <a:latin typeface="Arial" charset="0"/>
                <a:ea typeface="ＭＳ Ｐゴシック" charset="0"/>
              </a:rPr>
              <a:t> holds for about 2B/(7B)</a:t>
            </a:r>
            <a:r>
              <a:rPr lang="en-US" baseline="30000" dirty="0">
                <a:latin typeface="Arial" charset="0"/>
                <a:ea typeface="ＭＳ Ｐゴシック" charset="0"/>
              </a:rPr>
              <a:t>2</a:t>
            </a:r>
            <a:r>
              <a:rPr lang="en-US" dirty="0">
                <a:latin typeface="Arial" charset="0"/>
                <a:ea typeface="ＭＳ Ｐゴシック" charset="0"/>
              </a:rPr>
              <a:t> or </a:t>
            </a:r>
            <a:r>
              <a:rPr lang="en-US" dirty="0">
                <a:solidFill>
                  <a:srgbClr val="E200FF"/>
                </a:solidFill>
                <a:latin typeface="Arial" charset="0"/>
                <a:ea typeface="ＭＳ Ｐゴシック" charset="0"/>
              </a:rPr>
              <a:t>1 in </a:t>
            </a:r>
            <a:r>
              <a:rPr lang="en-US" dirty="0" smtClean="0">
                <a:solidFill>
                  <a:srgbClr val="E200FF"/>
                </a:solidFill>
                <a:latin typeface="Arial" charset="0"/>
                <a:ea typeface="ＭＳ Ｐゴシック" charset="0"/>
              </a:rPr>
              <a:t>25B</a:t>
            </a:r>
            <a:r>
              <a:rPr lang="en-US" dirty="0" smtClean="0">
                <a:latin typeface="Arial" charset="0"/>
                <a:ea typeface="ＭＳ Ｐゴシック" charset="0"/>
              </a:rPr>
              <a:t>   (in real data, population size is fame-adjusted)</a:t>
            </a:r>
            <a:endParaRPr lang="en-US" dirty="0">
              <a:solidFill>
                <a:srgbClr val="E200FF"/>
              </a:solidFill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If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relations are sparse </a:t>
            </a:r>
            <a:r>
              <a:rPr lang="en-US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and independent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worlds with two different relations for the same A,B argument pair are much less likely than worlds with one; i.e.,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pure coincidence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is unlikely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Given</a:t>
            </a:r>
          </a:p>
          <a:p>
            <a:pPr lvl="1"/>
            <a:r>
              <a:rPr lang="ja-JP" altLang="en-US" dirty="0"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CharlesDickens wrote GreatExpectations</a:t>
            </a:r>
            <a:r>
              <a:rPr lang="ja-JP" altLang="en-US" dirty="0"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 lvl="1"/>
            <a:r>
              <a:rPr lang="ja-JP" altLang="en-US" dirty="0"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CharlesDickens </a:t>
            </a:r>
            <a:r>
              <a:rPr lang="ru-RU" dirty="0" smtClean="0">
                <a:solidFill>
                  <a:srgbClr val="008000"/>
                </a:solidFill>
              </a:rPr>
              <a:t>писал</a:t>
            </a:r>
            <a:r>
              <a:rPr lang="en-US" altLang="ja-JP" dirty="0" smtClean="0">
                <a:solidFill>
                  <a:srgbClr val="008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GreatExpectations</a:t>
            </a:r>
            <a:r>
              <a:rPr lang="ja-JP" altLang="en-US" dirty="0"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is the probability that 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ru-RU" dirty="0" smtClean="0">
                <a:solidFill>
                  <a:srgbClr val="008000"/>
                </a:solidFill>
              </a:rPr>
              <a:t>писал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is expressing the same fact as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wrote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b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General formula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1295400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Given N objects, sparseness </a:t>
            </a:r>
            <a:r>
              <a:rPr lang="en-US" sz="2400" dirty="0" err="1">
                <a:solidFill>
                  <a:srgbClr val="E200FF"/>
                </a:solidFill>
                <a:latin typeface="Arial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, independence, 2 relations</a:t>
            </a: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X = </a:t>
            </a:r>
            <a:r>
              <a:rPr lang="ru-RU" sz="2400" dirty="0" smtClean="0">
                <a:solidFill>
                  <a:srgbClr val="008000"/>
                </a:solidFill>
              </a:rPr>
              <a:t>писал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means </a:t>
            </a:r>
            <a:r>
              <a:rPr lang="en-US" sz="2400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wrote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; Y = </a:t>
            </a:r>
            <a:r>
              <a:rPr lang="ru-RU" sz="2400" dirty="0" smtClean="0">
                <a:solidFill>
                  <a:srgbClr val="008000"/>
                </a:solidFill>
              </a:rPr>
              <a:t>писал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is distinct</a:t>
            </a:r>
          </a:p>
          <a:p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Odds ratio P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X,e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)/P(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Y,e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) =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3795" name="Picture 4" descr="sparsity-eq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49575"/>
            <a:ext cx="76200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457200" y="51816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/>
              <a:t>where</a:t>
            </a:r>
          </a:p>
        </p:txBody>
      </p:sp>
      <p:pic>
        <p:nvPicPr>
          <p:cNvPr id="33797" name="Picture 7" descr="sparsity-eqn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953000"/>
            <a:ext cx="485775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Bootstrap is based on world sparsity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small </a:t>
            </a:r>
            <a:r>
              <a:rPr lang="en-US" dirty="0" err="1" smtClean="0">
                <a:solidFill>
                  <a:srgbClr val="E200FF"/>
                </a:solidFill>
              </a:rPr>
              <a:t>σ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E200FF"/>
                </a:solidFill>
              </a:rPr>
              <a:t> </a:t>
            </a:r>
            <a:r>
              <a:rPr lang="en-US" dirty="0" smtClean="0"/>
              <a:t>odds ratio is </a:t>
            </a:r>
            <a:r>
              <a:rPr lang="en-US" dirty="0" smtClean="0">
                <a:solidFill>
                  <a:srgbClr val="E200FF"/>
                </a:solidFill>
              </a:rPr>
              <a:t>O(1/</a:t>
            </a:r>
            <a:r>
              <a:rPr lang="en-US" dirty="0" err="1" smtClean="0">
                <a:solidFill>
                  <a:srgbClr val="E200FF"/>
                </a:solidFill>
              </a:rPr>
              <a:t>σ</a:t>
            </a:r>
            <a:r>
              <a:rPr lang="en-US" dirty="0" smtClean="0">
                <a:solidFill>
                  <a:srgbClr val="E200FF"/>
                </a:solidFill>
              </a:rPr>
              <a:t>)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I.e., bootstrap inference is reliable</a:t>
            </a:r>
            <a:r>
              <a:rPr lang="en-US" dirty="0" smtClean="0">
                <a:solidFill>
                  <a:srgbClr val="E200FF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Caveat: non-independence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165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Type 1 errors: real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relations are not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independent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E.g.,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Divorced(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x,y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 </a:t>
            </a:r>
            <a:r>
              <a:rPr lang="en-US" sz="2000" dirty="0">
                <a:latin typeface="Arial" charset="0"/>
                <a:ea typeface="ＭＳ Ｐゴシック" charset="0"/>
              </a:rPr>
              <a:t>=&gt;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Married(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x,y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E.g.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, Married(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HenryVIII,AnnBoleyn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), Beheaded(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HenryVIII,AnnBoleyn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</a:t>
            </a: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Fixes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Allow relations to be </a:t>
            </a:r>
            <a:r>
              <a:rPr lang="en-US" sz="2400" dirty="0" err="1">
                <a:latin typeface="Arial" charset="0"/>
                <a:ea typeface="ＭＳ Ｐゴシック" charset="0"/>
              </a:rPr>
              <a:t>subrelations</a:t>
            </a:r>
            <a:r>
              <a:rPr lang="en-US" sz="2400" dirty="0">
                <a:latin typeface="Arial" charset="0"/>
                <a:ea typeface="ＭＳ Ｐゴシック" charset="0"/>
              </a:rPr>
              <a:t> or </a:t>
            </a:r>
            <a:r>
              <a:rPr lang="ja-JP" altLang="en-US" sz="24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de novo</a:t>
            </a:r>
            <a:r>
              <a:rPr lang="ja-JP" altLang="en-US" sz="2400" dirty="0">
                <a:latin typeface="Arial" charset="0"/>
                <a:ea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 relations</a:t>
            </a:r>
            <a:endParaRPr lang="en-US" altLang="ja-JP" sz="2400" i="1" dirty="0">
              <a:solidFill>
                <a:srgbClr val="E200FF"/>
              </a:solidFill>
              <a:latin typeface="Arial" charset="0"/>
              <a:ea typeface="ＭＳ Ｐゴシック" charset="0"/>
            </a:endParaRPr>
          </a:p>
          <a:p>
            <a:pPr lvl="2"/>
            <a:r>
              <a:rPr lang="en-US" sz="2000" dirty="0" err="1">
                <a:solidFill>
                  <a:schemeClr val="tx2"/>
                </a:solidFill>
                <a:latin typeface="Arial" charset="0"/>
                <a:ea typeface="ヒラギノ角ゴ Pro W3" charset="0"/>
              </a:rPr>
              <a:t>Subrelations</a:t>
            </a:r>
            <a:r>
              <a:rPr lang="en-US" sz="2000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 also support </a:t>
            </a:r>
            <a:r>
              <a:rPr lang="en-US" sz="2000" i="1" dirty="0">
                <a:solidFill>
                  <a:srgbClr val="FF0000"/>
                </a:solidFill>
                <a:latin typeface="Arial" charset="0"/>
                <a:ea typeface="ヒラギノ角ゴ Pro W3" charset="0"/>
              </a:rPr>
              <a:t>fact–&gt;fact</a:t>
            </a:r>
            <a:r>
              <a:rPr lang="en-US" sz="2000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 inference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Some generic allowance for undirected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correlation</a:t>
            </a:r>
            <a:endParaRPr lang="en-US" sz="24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Odds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ratio for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subrelation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case</a:t>
            </a:r>
          </a:p>
        </p:txBody>
      </p:sp>
      <p:pic>
        <p:nvPicPr>
          <p:cNvPr id="38914" name="Picture 1" descr="f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11049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2" descr="f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952500"/>
            <a:ext cx="1968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3" descr="f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75819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4" descr="f0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80010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5" descr="g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10779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6" descr="g0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505200"/>
            <a:ext cx="18669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7" descr="g03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05200"/>
            <a:ext cx="30226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1" name="Picture 8" descr="g04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5473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2" name="Picture 9" descr="g05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33800"/>
            <a:ext cx="29051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3" name="Picture 10" descr="g06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257800"/>
            <a:ext cx="76962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76200" y="3276600"/>
            <a:ext cx="8915400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Comparison: Subrelations</a:t>
            </a:r>
          </a:p>
        </p:txBody>
      </p:sp>
      <p:pic>
        <p:nvPicPr>
          <p:cNvPr id="39938" name="Content Placeholder 3" descr="Independent Relations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82" r="-20982"/>
          <a:stretch>
            <a:fillRect/>
          </a:stretch>
        </p:blipFill>
        <p:spPr>
          <a:xfrm>
            <a:off x="-1371600" y="838200"/>
            <a:ext cx="7356475" cy="3886200"/>
          </a:xfrm>
        </p:spPr>
      </p:pic>
      <p:pic>
        <p:nvPicPr>
          <p:cNvPr id="39939" name="Content Placeholder 6" descr="Combination of Independent Relations and Subrelation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82" r="-20982"/>
          <a:stretch>
            <a:fillRect/>
          </a:stretch>
        </p:blipFill>
        <p:spPr bwMode="auto">
          <a:xfrm>
            <a:off x="3352800" y="838200"/>
            <a:ext cx="73564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Content Placeholder 2"/>
          <p:cNvSpPr txBox="1">
            <a:spLocks/>
          </p:cNvSpPr>
          <p:nvPr/>
        </p:nvSpPr>
        <p:spPr bwMode="auto">
          <a:xfrm>
            <a:off x="-12700" y="441960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ea typeface="ＭＳ Ｐゴシック" charset="0"/>
                <a:cs typeface="ＭＳ Ｐゴシック" charset="0"/>
              </a:rPr>
              <a:t>Probability that </a:t>
            </a:r>
            <a:r>
              <a:rPr lang="ja-JP" altLang="en-US" sz="2200" dirty="0" smtClean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  <a:cs typeface="ＭＳ Ｐゴシック" charset="0"/>
              </a:rPr>
              <a:t>married</a:t>
            </a:r>
            <a:r>
              <a:rPr lang="ja-JP" altLang="en-US" sz="2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200" dirty="0">
                <a:ea typeface="ＭＳ Ｐゴシック" charset="0"/>
                <a:cs typeface="ＭＳ Ｐゴシック" charset="0"/>
              </a:rPr>
              <a:t> =</a:t>
            </a:r>
            <a:r>
              <a:rPr lang="en-US" altLang="ja-JP" sz="2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ja-JP" altLang="en-US" sz="2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  <a:cs typeface="ＭＳ Ｐゴシック" charset="0"/>
              </a:rPr>
              <a:t>divorced</a:t>
            </a:r>
            <a:r>
              <a:rPr lang="ja-JP" altLang="en-US" sz="2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200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200" dirty="0" smtClean="0">
                <a:ea typeface="ＭＳ Ｐゴシック" charset="0"/>
                <a:cs typeface="ＭＳ Ｐゴシック" charset="0"/>
              </a:rPr>
              <a:t>increases as we add pairs that are both married and divorced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ja-JP" sz="2200" dirty="0" smtClean="0">
                <a:ea typeface="ＭＳ Ｐゴシック" charset="0"/>
                <a:cs typeface="ＭＳ Ｐゴシック" charset="0"/>
              </a:rPr>
              <a:t>Independent prior leads to overconfidence</a:t>
            </a:r>
            <a:endParaRPr lang="en-US" altLang="ja-JP" sz="2200" dirty="0"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ja-JP" sz="2200" dirty="0" err="1" smtClean="0">
                <a:ea typeface="ＭＳ Ｐゴシック" charset="0"/>
                <a:cs typeface="ＭＳ Ｐゴシック" charset="0"/>
              </a:rPr>
              <a:t>Subrelation</a:t>
            </a:r>
            <a:r>
              <a:rPr lang="en-US" altLang="ja-JP" sz="2200" dirty="0" smtClean="0">
                <a:ea typeface="ＭＳ Ｐゴシック" charset="0"/>
                <a:cs typeface="ＭＳ Ｐゴシック" charset="0"/>
              </a:rPr>
              <a:t> prior gives a more reasonable confidence level</a:t>
            </a:r>
            <a:endParaRPr lang="en-US" altLang="ja-JP" sz="2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657600" y="1752600"/>
            <a:ext cx="838200" cy="457200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05800" y="1600200"/>
            <a:ext cx="838200" cy="457200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Robustness </a:t>
            </a:r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to type 2 errors (polysemy)</a:t>
            </a:r>
            <a:endParaRPr lang="en-US" sz="4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3010" name="Picture 3" descr="pr_polysem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</a:p>
        </p:txBody>
      </p:sp>
      <p:sp>
        <p:nvSpPr>
          <p:cNvPr id="223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~8500 sentences of pre-parsed NY Times text </a:t>
            </a:r>
            <a:r>
              <a:rPr lang="en-US" sz="2400" dirty="0" smtClean="0"/>
              <a:t>(</a:t>
            </a:r>
            <a:r>
              <a:rPr lang="en-US" sz="2400" dirty="0"/>
              <a:t>Y</a:t>
            </a:r>
            <a:r>
              <a:rPr lang="en-US" sz="2400" dirty="0" smtClean="0"/>
              <a:t>ao et al., EMNLP 2011</a:t>
            </a:r>
            <a:r>
              <a:rPr lang="en-US" sz="2400" dirty="0" smtClean="0"/>
              <a:t>);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4300 distinct dependency paths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&lt;</a:t>
            </a:r>
            <a:r>
              <a:rPr lang="en-US" sz="2400" dirty="0">
                <a:solidFill>
                  <a:srgbClr val="0000FF"/>
                </a:solidFill>
              </a:rPr>
              <a:t>named entity&gt; </a:t>
            </a:r>
            <a:r>
              <a:rPr lang="en-US" sz="2400" dirty="0">
                <a:solidFill>
                  <a:srgbClr val="FF0000"/>
                </a:solidFill>
              </a:rPr>
              <a:t>&lt;dependency path&gt; </a:t>
            </a:r>
            <a:r>
              <a:rPr lang="en-US" sz="2400" dirty="0">
                <a:solidFill>
                  <a:srgbClr val="0000FF"/>
                </a:solidFill>
              </a:rPr>
              <a:t>&lt;named entity</a:t>
            </a:r>
            <a:r>
              <a:rPr lang="en-US" sz="2400" dirty="0" smtClean="0">
                <a:solidFill>
                  <a:srgbClr val="0000FF"/>
                </a:solidFill>
              </a:rPr>
              <a:t>&gt;</a:t>
            </a:r>
          </a:p>
          <a:p>
            <a:pPr lvl="1"/>
            <a:r>
              <a:rPr lang="en-US" sz="2000" dirty="0" smtClean="0"/>
              <a:t>E.g., </a:t>
            </a:r>
            <a:r>
              <a:rPr lang="en-US" sz="2000" dirty="0" smtClean="0">
                <a:solidFill>
                  <a:srgbClr val="0000FF"/>
                </a:solidFill>
              </a:rPr>
              <a:t>J. Edgar Hoover </a:t>
            </a:r>
            <a:r>
              <a:rPr lang="en-US" sz="2000" dirty="0" err="1" smtClean="0">
                <a:solidFill>
                  <a:srgbClr val="FF0000"/>
                </a:solidFill>
              </a:rPr>
              <a:t>appos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-&gt; </a:t>
            </a:r>
            <a:r>
              <a:rPr lang="en-US" sz="2000" b="1" i="1" dirty="0" smtClean="0">
                <a:solidFill>
                  <a:srgbClr val="FF0000"/>
                </a:solidFill>
              </a:rPr>
              <a:t>director </a:t>
            </a:r>
            <a:r>
              <a:rPr lang="en-US" sz="2000" dirty="0" smtClean="0">
                <a:solidFill>
                  <a:srgbClr val="FF0000"/>
                </a:solidFill>
              </a:rPr>
              <a:t>-&gt; prep -&gt; </a:t>
            </a:r>
            <a:r>
              <a:rPr lang="en-US" sz="2000" b="1" i="1" dirty="0" smtClean="0">
                <a:solidFill>
                  <a:srgbClr val="FF0000"/>
                </a:solidFill>
              </a:rPr>
              <a:t>of </a:t>
            </a:r>
            <a:r>
              <a:rPr lang="en-US" sz="2000" dirty="0" smtClean="0">
                <a:solidFill>
                  <a:srgbClr val="FF0000"/>
                </a:solidFill>
              </a:rPr>
              <a:t>-&gt; </a:t>
            </a:r>
            <a:r>
              <a:rPr lang="en-US" sz="2000" dirty="0" err="1" smtClean="0">
                <a:solidFill>
                  <a:srgbClr val="FF0000"/>
                </a:solidFill>
              </a:rPr>
              <a:t>pobj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F.B.I</a:t>
            </a:r>
            <a:r>
              <a:rPr lang="en-US" sz="20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 smtClean="0"/>
              <a:t>Unsupervised Bayesian </a:t>
            </a:r>
            <a:r>
              <a:rPr lang="en-US" sz="2400" dirty="0" smtClean="0"/>
              <a:t>inference on “text”, model</a:t>
            </a:r>
          </a:p>
          <a:p>
            <a:pPr lvl="1"/>
            <a:r>
              <a:rPr lang="en-US" sz="2000" dirty="0" smtClean="0"/>
              <a:t>Automatic relation discovery plus </a:t>
            </a:r>
            <a:r>
              <a:rPr lang="en-US" sz="2000" dirty="0" smtClean="0"/>
              <a:t>text pattern learning</a:t>
            </a:r>
            <a:endParaRPr lang="en-US" sz="2000" dirty="0" smtClean="0"/>
          </a:p>
          <a:p>
            <a:pPr lvl="1"/>
            <a:r>
              <a:rPr lang="en-US" sz="2000" dirty="0" smtClean="0"/>
              <a:t>Simultaneous extraction of </a:t>
            </a:r>
            <a:r>
              <a:rPr lang="en-US" sz="2000" dirty="0" smtClean="0"/>
              <a:t>facts</a:t>
            </a:r>
          </a:p>
          <a:p>
            <a:pPr marL="457200" lvl="1" indent="0">
              <a:buNone/>
            </a:pP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(E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ach dependency path or </a:t>
            </a:r>
            <a:r>
              <a:rPr lang="ja-JP" alt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trigger</a:t>
            </a:r>
            <a:r>
              <a:rPr lang="ja-JP" alt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treated as </a:t>
            </a: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atomic; no features at all)</a:t>
            </a:r>
          </a:p>
          <a:p>
            <a:pPr marL="457200" lvl="1" indent="0">
              <a:buNone/>
            </a:pPr>
            <a:r>
              <a:rPr lang="en-US" altLang="ja-JP" sz="2000" dirty="0" smtClean="0">
                <a:latin typeface="Arial" charset="0"/>
                <a:ea typeface="ＭＳ Ｐゴシック" charset="0"/>
                <a:cs typeface="ＭＳ Ｐゴシック" charset="0"/>
              </a:rPr>
              <a:t>(Inference: smart-dumb/dumb-smart MCMC (UAI 2015))</a:t>
            </a:r>
            <a:endParaRPr lang="en-US" altLang="ja-JP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C17C00-F787-D34C-8194-E1FF822BF479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237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000" dirty="0">
                <a:ea typeface="ＭＳ Ｐゴシック" charset="-128"/>
              </a:rPr>
              <a:t>Relation [rel_46] </a:t>
            </a:r>
            <a:r>
              <a:rPr lang="en-US" altLang="en-US" sz="4000" dirty="0" smtClean="0">
                <a:ea typeface="ＭＳ Ｐゴシック" charset="-128"/>
              </a:rPr>
              <a:t>: text patterns</a:t>
            </a:r>
            <a:endParaRPr lang="en-US" altLang="en-US" sz="4000" dirty="0">
              <a:ea typeface="ＭＳ Ｐゴシック" charset="-128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appos</a:t>
            </a:r>
            <a:r>
              <a:rPr lang="en-US" altLang="en-US" dirty="0">
                <a:ea typeface="ＭＳ Ｐゴシック" charset="-128"/>
              </a:rPr>
              <a:t>-&gt;</a:t>
            </a:r>
            <a:r>
              <a:rPr lang="en-US" altLang="en-US" b="1" dirty="0">
                <a:solidFill>
                  <a:srgbClr val="FF0000"/>
                </a:solidFill>
                <a:ea typeface="ＭＳ Ｐゴシック" charset="-128"/>
              </a:rPr>
              <a:t>unit</a:t>
            </a:r>
            <a:r>
              <a:rPr lang="en-US" altLang="en-US" dirty="0">
                <a:ea typeface="ＭＳ Ｐゴシック" charset="-128"/>
              </a:rPr>
              <a:t>-&gt;prep-&gt;</a:t>
            </a:r>
            <a:r>
              <a:rPr lang="en-US" altLang="en-US" b="1" dirty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appos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part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nn</a:t>
            </a:r>
            <a:r>
              <a:rPr lang="en-US" altLang="en-US" dirty="0" smtClean="0">
                <a:ea typeface="ＭＳ Ｐゴシック" charset="-128"/>
              </a:rPr>
              <a:t>&lt;-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unit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partmod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own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by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rcmod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own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by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appos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subsidiary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rcmod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part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rcmod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unit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poss</a:t>
            </a:r>
            <a:r>
              <a:rPr lang="en-US" altLang="en-US" dirty="0" smtClean="0">
                <a:ea typeface="ＭＳ Ｐゴシック" charset="-128"/>
              </a:rPr>
              <a:t>&lt;-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parent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appos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appos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division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r>
              <a:rPr lang="en-US" altLang="en-US" dirty="0" smtClean="0">
                <a:ea typeface="ＭＳ Ｐゴシック" charset="-128"/>
              </a:rPr>
              <a:t>&lt;-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&lt;-prep&lt;-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office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appos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part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r>
              <a:rPr lang="en-US" altLang="en-US" dirty="0" smtClean="0">
                <a:ea typeface="ＭＳ Ｐゴシック" charset="-128"/>
              </a:rPr>
              <a:t>&lt;-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&lt;-prep&lt;-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unit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appos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part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nn</a:t>
            </a:r>
            <a:r>
              <a:rPr lang="en-US" altLang="en-US" dirty="0" smtClean="0">
                <a:ea typeface="ＭＳ Ｐゴシック" charset="-128"/>
              </a:rPr>
              <a:t>&lt;-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division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appos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unit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nn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nsubjpass</a:t>
            </a:r>
            <a:r>
              <a:rPr lang="en-US" altLang="en-US" dirty="0" smtClean="0">
                <a:ea typeface="ＭＳ Ｐゴシック" charset="-128"/>
              </a:rPr>
              <a:t>&lt;-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own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by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 smtClean="0">
              <a:ea typeface="ＭＳ Ｐゴシック" charset="-128"/>
            </a:endParaRPr>
          </a:p>
          <a:p>
            <a:pPr>
              <a:lnSpc>
                <a:spcPts val="18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    </a:t>
            </a:r>
            <a:r>
              <a:rPr lang="en-US" altLang="en-US" dirty="0" err="1" smtClean="0">
                <a:ea typeface="ＭＳ Ｐゴシック" charset="-128"/>
              </a:rPr>
              <a:t>nn</a:t>
            </a:r>
            <a:r>
              <a:rPr lang="en-US" altLang="en-US" dirty="0" smtClean="0">
                <a:ea typeface="ＭＳ Ｐゴシック" charset="-128"/>
              </a:rPr>
              <a:t>&lt;-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office</a:t>
            </a:r>
            <a:r>
              <a:rPr lang="en-US" altLang="en-US" dirty="0" smtClean="0">
                <a:ea typeface="ＭＳ Ｐゴシック" charset="-128"/>
              </a:rPr>
              <a:t>-&gt;prep-&gt;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of</a:t>
            </a:r>
            <a:r>
              <a:rPr lang="en-US" altLang="en-US" dirty="0" smtClean="0">
                <a:ea typeface="ＭＳ Ｐゴシック" charset="-128"/>
              </a:rPr>
              <a:t>-&gt;</a:t>
            </a:r>
            <a:r>
              <a:rPr lang="en-US" altLang="en-US" dirty="0" err="1" smtClean="0">
                <a:ea typeface="ＭＳ Ｐゴシック" charset="-128"/>
              </a:rPr>
              <a:t>pobj</a:t>
            </a: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43642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Models of text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Standard generative models of text: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N-</a:t>
            </a:r>
            <a:r>
              <a:rPr lang="en-US" dirty="0" smtClean="0">
                <a:latin typeface="Arial" charset="0"/>
                <a:ea typeface="ＭＳ Ｐゴシック" charset="0"/>
              </a:rPr>
              <a:t>grams, </a:t>
            </a:r>
            <a:r>
              <a:rPr lang="en-US" dirty="0">
                <a:latin typeface="Arial" charset="0"/>
                <a:ea typeface="ＭＳ Ｐゴシック" charset="0"/>
              </a:rPr>
              <a:t>PCFGs, LDAs, </a:t>
            </a:r>
            <a:r>
              <a:rPr lang="en-US" dirty="0" smtClean="0">
                <a:latin typeface="Arial" charset="0"/>
                <a:ea typeface="ＭＳ Ｐゴシック" charset="0"/>
              </a:rPr>
              <a:t>relational models, etc</a:t>
            </a:r>
            <a:r>
              <a:rPr lang="en-US" dirty="0">
                <a:latin typeface="Arial" charset="0"/>
                <a:ea typeface="ＭＳ Ｐゴシック" charset="0"/>
              </a:rPr>
              <a:t>.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describe distributions over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text</a:t>
            </a:r>
          </a:p>
          <a:p>
            <a:pPr lvl="2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 sentences or word sequences </a:t>
            </a:r>
            <a:r>
              <a:rPr lang="en-US" b="1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look like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</a:rPr>
              <a:t>nalogous to Ptolemaic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epicycle model of solar system</a:t>
            </a:r>
            <a:endParaRPr lang="en-US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do not </a:t>
            </a:r>
            <a:r>
              <a:rPr lang="en-US" b="1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explain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why the text is on the page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is Newton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s theory of text?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000" dirty="0">
                <a:ea typeface="ＭＳ Ｐゴシック" charset="-128"/>
              </a:rPr>
              <a:t>Relation [rel_46] </a:t>
            </a:r>
            <a:r>
              <a:rPr lang="en-US" altLang="en-US" sz="4000" dirty="0" smtClean="0">
                <a:ea typeface="ＭＳ Ｐゴシック" charset="-128"/>
              </a:rPr>
              <a:t>: extracted facts</a:t>
            </a:r>
            <a:endParaRPr lang="en-US" altLang="en-US" sz="4000" dirty="0">
              <a:ea typeface="ＭＳ Ｐゴシック" charset="-128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rel_46(ABC, Walt Disney Company)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</a:t>
            </a:r>
            <a:r>
              <a:rPr lang="en-US" altLang="en-US" sz="1800" dirty="0">
                <a:solidFill>
                  <a:srgbClr val="3366FF"/>
                </a:solidFill>
                <a:ea typeface="ＭＳ Ｐゴシック" charset="-128"/>
              </a:rPr>
              <a:t>American Airlines</a:t>
            </a:r>
            <a:r>
              <a:rPr lang="en-US" altLang="en-US" sz="1800" dirty="0">
                <a:ea typeface="ＭＳ Ｐゴシック" charset="-128"/>
              </a:rPr>
              <a:t>, AMR Corporation)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</a:t>
            </a:r>
            <a:r>
              <a:rPr lang="en-US" altLang="en-US" sz="1800" dirty="0">
                <a:solidFill>
                  <a:srgbClr val="3366FF"/>
                </a:solidFill>
                <a:ea typeface="ＭＳ Ｐゴシック" charset="-128"/>
              </a:rPr>
              <a:t>American</a:t>
            </a:r>
            <a:r>
              <a:rPr lang="en-US" altLang="en-US" sz="1800" dirty="0">
                <a:ea typeface="ＭＳ Ｐゴシック" charset="-128"/>
              </a:rPr>
              <a:t>, AMR Corporation)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rel_46(Arnold Worldwide, Arnold Worldwide Partners division)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rel_46(BBDO Worldwide, Omnicom Group)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</a:t>
            </a:r>
            <a:r>
              <a:rPr lang="en-US" altLang="en-US" sz="1800" dirty="0" err="1">
                <a:ea typeface="ＭＳ Ｐゴシック" charset="-128"/>
              </a:rPr>
              <a:t>Bozell</a:t>
            </a:r>
            <a:r>
              <a:rPr lang="en-US" altLang="en-US" sz="1800" dirty="0">
                <a:ea typeface="ＭＳ Ｐゴシック" charset="-128"/>
              </a:rPr>
              <a:t> Worldwide, </a:t>
            </a:r>
            <a:r>
              <a:rPr lang="en-US" altLang="en-US" sz="1800" dirty="0" err="1">
                <a:ea typeface="ＭＳ Ｐゴシック" charset="-128"/>
              </a:rPr>
              <a:t>Bozell</a:t>
            </a:r>
            <a:r>
              <a:rPr lang="en-US" altLang="en-US" sz="1800" dirty="0">
                <a:ea typeface="ＭＳ Ｐゴシック" charset="-128"/>
              </a:rPr>
              <a:t>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ea typeface="ＭＳ Ｐゴシック" charset="-128"/>
              </a:rPr>
              <a:t>rel_46(</a:t>
            </a:r>
            <a:r>
              <a:rPr lang="en-US" altLang="en-US" sz="1800" dirty="0">
                <a:solidFill>
                  <a:srgbClr val="FF0000"/>
                </a:solidFill>
                <a:ea typeface="ＭＳ Ｐゴシック" charset="-128"/>
              </a:rPr>
              <a:t>Chicago</a:t>
            </a:r>
            <a:r>
              <a:rPr lang="en-US" altLang="en-US" sz="1800" dirty="0">
                <a:solidFill>
                  <a:schemeClr val="tx1"/>
                </a:solidFill>
                <a:ea typeface="ＭＳ Ｐゴシック" charset="-128"/>
              </a:rPr>
              <a:t>, DDB Worldwide)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</a:t>
            </a:r>
            <a:r>
              <a:rPr lang="en-US" altLang="en-US" sz="1800" dirty="0" err="1">
                <a:ea typeface="ＭＳ Ｐゴシック" charset="-128"/>
              </a:rPr>
              <a:t>Conde</a:t>
            </a:r>
            <a:r>
              <a:rPr lang="en-US" altLang="en-US" sz="1800" dirty="0">
                <a:ea typeface="ＭＳ Ｐゴシック" charset="-128"/>
              </a:rPr>
              <a:t> Nast Publications, Advance Publications)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rel_46(DDB Needham Worldwide, Omnicom Group)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rel_46(DDB Worldwide, Omnicom Group)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rel_46(Eastern, Texas Air Corporation)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rel_46(Electronic Data Systems Corporation, General Motors Corporation)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rel_46(Euro RSCG Worldwide, </a:t>
            </a:r>
            <a:r>
              <a:rPr lang="en-US" altLang="en-US" sz="1800" dirty="0" err="1">
                <a:solidFill>
                  <a:srgbClr val="3366FF"/>
                </a:solidFill>
                <a:ea typeface="ＭＳ Ｐゴシック" charset="-128"/>
              </a:rPr>
              <a:t>Havas</a:t>
            </a:r>
            <a:r>
              <a:rPr lang="en-US" altLang="en-US" sz="1800" dirty="0">
                <a:solidFill>
                  <a:srgbClr val="3366FF"/>
                </a:solidFill>
                <a:ea typeface="ＭＳ Ｐゴシック" charset="-128"/>
              </a:rPr>
              <a:t> Advertising</a:t>
            </a: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ea typeface="ＭＳ Ｐゴシック" charset="-128"/>
              </a:rPr>
              <a:t>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rel_46(Euro RSCG Worldwide</a:t>
            </a: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ea typeface="ＭＳ Ｐゴシック" charset="-128"/>
              </a:rPr>
              <a:t>, </a:t>
            </a:r>
            <a:r>
              <a:rPr lang="en-US" altLang="en-US" sz="1800" dirty="0" err="1">
                <a:solidFill>
                  <a:srgbClr val="3366FF"/>
                </a:solidFill>
                <a:ea typeface="ＭＳ Ｐゴシック" charset="-128"/>
              </a:rPr>
              <a:t>Havas</a:t>
            </a: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ea typeface="ＭＳ Ｐゴシック" charset="-128"/>
              </a:rPr>
              <a:t>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rel_46(Fallon Worldwide, </a:t>
            </a:r>
            <a:r>
              <a:rPr lang="en-US" altLang="en-US" sz="1800" dirty="0" err="1">
                <a:ea typeface="ＭＳ Ｐゴシック" charset="-128"/>
              </a:rPr>
              <a:t>Publicis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Groupe</a:t>
            </a:r>
            <a:r>
              <a:rPr lang="en-US" altLang="en-US" sz="1800" dirty="0">
                <a:ea typeface="ＭＳ Ｐゴシック" charset="-128"/>
              </a:rPr>
              <a:t>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rel_46(Foote, True North Communications)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rel_46(Fox, News Corporation)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</a:t>
            </a:r>
            <a:r>
              <a:rPr lang="en-US" altLang="en-US" sz="1800" dirty="0" err="1">
                <a:ea typeface="ＭＳ Ｐゴシック" charset="-128"/>
              </a:rPr>
              <a:t>Goodby</a:t>
            </a:r>
            <a:r>
              <a:rPr lang="en-US" altLang="en-US" sz="1800" dirty="0">
                <a:ea typeface="ＭＳ Ｐゴシック" charset="-128"/>
              </a:rPr>
              <a:t>, Omnicom Group)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rel_46(Grey Worldwide, Grey Global Group)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rel_46(Hughes, General Motors Corporation</a:t>
            </a:r>
            <a:r>
              <a:rPr lang="en-US" altLang="en-US" sz="1800" dirty="0" smtClean="0">
                <a:ea typeface="ＭＳ Ｐゴシック" charset="-128"/>
              </a:rPr>
              <a:t>)</a:t>
            </a:r>
            <a:endParaRPr lang="en-US" altLang="en-US" sz="1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1223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000" dirty="0">
                <a:ea typeface="ＭＳ Ｐゴシック" charset="-128"/>
              </a:rPr>
              <a:t>Relation [rel_46] </a:t>
            </a:r>
            <a:r>
              <a:rPr lang="en-US" altLang="en-US" sz="4000" dirty="0" smtClean="0">
                <a:ea typeface="ＭＳ Ｐゴシック" charset="-128"/>
              </a:rPr>
              <a:t>: extracted facts</a:t>
            </a:r>
            <a:endParaRPr lang="en-US" altLang="en-US" sz="4000" dirty="0">
              <a:ea typeface="ＭＳ Ｐゴシック" charset="-128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US" altLang="en-US" sz="1800" dirty="0">
                <a:ea typeface="ＭＳ Ｐゴシック" charset="-128"/>
              </a:rPr>
              <a:t>rel_46(J. Walter Thompson, WPP Group)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 smtClean="0">
                <a:ea typeface="ＭＳ Ｐゴシック" charset="-128"/>
              </a:rPr>
              <a:t>rel_46(</a:t>
            </a:r>
            <a:r>
              <a:rPr lang="en-US" altLang="en-US" sz="1800" dirty="0" smtClean="0">
                <a:solidFill>
                  <a:srgbClr val="3366FF"/>
                </a:solidFill>
                <a:ea typeface="ＭＳ Ｐゴシック" charset="-128"/>
              </a:rPr>
              <a:t>Kellogg </a:t>
            </a:r>
            <a:r>
              <a:rPr lang="en-US" altLang="en-US" sz="1800" dirty="0">
                <a:solidFill>
                  <a:srgbClr val="3366FF"/>
                </a:solidFill>
                <a:ea typeface="ＭＳ Ｐゴシック" charset="-128"/>
              </a:rPr>
              <a:t>Brown &amp; Root</a:t>
            </a:r>
            <a:r>
              <a:rPr lang="en-US" altLang="en-US" sz="1800" dirty="0">
                <a:solidFill>
                  <a:schemeClr val="tx1"/>
                </a:solidFill>
                <a:ea typeface="ＭＳ Ｐゴシック" charset="-128"/>
              </a:rPr>
              <a:t>, Halliburton</a:t>
            </a:r>
            <a:r>
              <a:rPr lang="en-US" altLang="en-US" sz="1800" dirty="0">
                <a:ea typeface="ＭＳ Ｐゴシック" charset="-128"/>
              </a:rPr>
              <a:t>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</a:t>
            </a:r>
            <a:r>
              <a:rPr lang="en-US" altLang="en-US" sz="1800" dirty="0">
                <a:solidFill>
                  <a:srgbClr val="3366FF"/>
                </a:solidFill>
                <a:ea typeface="ＭＳ Ｐゴシック" charset="-128"/>
              </a:rPr>
              <a:t>Kellogg</a:t>
            </a:r>
            <a:r>
              <a:rPr lang="en-US" altLang="en-US" sz="1800" dirty="0">
                <a:ea typeface="ＭＳ Ｐゴシック" charset="-128"/>
              </a:rPr>
              <a:t>, Halliburton)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rel_46(Kraft General Foods, Philip Morris Cos.)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rel_46(Lorillard Tobacco, Loews Corporation)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rel_46(Lowe Group, Interpublic Group of Companies)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rel_46(McCann-Erickson World Group, Interpublic Group of Companies)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 smtClean="0">
                <a:ea typeface="ＭＳ Ｐゴシック" charset="-128"/>
              </a:rPr>
              <a:t>rel_46(NBC</a:t>
            </a:r>
            <a:r>
              <a:rPr lang="en-US" altLang="en-US" sz="1800" dirty="0">
                <a:ea typeface="ＭＳ Ｐゴシック" charset="-128"/>
              </a:rPr>
              <a:t>, General Electric Company)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</a:t>
            </a:r>
            <a:r>
              <a:rPr lang="en-US" altLang="en-US" sz="1800" dirty="0">
                <a:solidFill>
                  <a:srgbClr val="FF0000"/>
                </a:solidFill>
                <a:ea typeface="ＭＳ Ｐゴシック" charset="-128"/>
              </a:rPr>
              <a:t>New York</a:t>
            </a:r>
            <a:r>
              <a:rPr lang="en-US" altLang="en-US" sz="1800" dirty="0">
                <a:ea typeface="ＭＳ Ｐゴシック" charset="-128"/>
              </a:rPr>
              <a:t>, BBDO Worldwide)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</a:t>
            </a:r>
            <a:r>
              <a:rPr lang="en-US" altLang="en-US" sz="1800" dirty="0">
                <a:solidFill>
                  <a:srgbClr val="FF0000"/>
                </a:solidFill>
                <a:ea typeface="ＭＳ Ｐゴシック" charset="-128"/>
              </a:rPr>
              <a:t>New York</a:t>
            </a:r>
            <a:r>
              <a:rPr lang="en-US" altLang="en-US" sz="1800" dirty="0">
                <a:ea typeface="ＭＳ Ｐゴシック" charset="-128"/>
              </a:rPr>
              <a:t>, Hill)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rel_46(Ogilvy &amp; Mather Worldwide, WPP Group)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rel_46(Saatchi &amp; Saatchi, </a:t>
            </a:r>
            <a:r>
              <a:rPr lang="en-US" altLang="en-US" sz="1800" dirty="0" err="1">
                <a:ea typeface="ＭＳ Ｐゴシック" charset="-128"/>
              </a:rPr>
              <a:t>Publicis</a:t>
            </a:r>
            <a:r>
              <a:rPr lang="en-US" altLang="en-US" sz="1800" dirty="0">
                <a:ea typeface="ＭＳ Ｐゴシック" charset="-128"/>
              </a:rPr>
              <a:t> </a:t>
            </a:r>
            <a:r>
              <a:rPr lang="en-US" altLang="en-US" sz="1800" dirty="0" err="1">
                <a:ea typeface="ＭＳ Ｐゴシック" charset="-128"/>
              </a:rPr>
              <a:t>Groupe</a:t>
            </a:r>
            <a:r>
              <a:rPr lang="en-US" altLang="en-US" sz="1800" dirty="0">
                <a:ea typeface="ＭＳ Ｐゴシック" charset="-128"/>
              </a:rPr>
              <a:t>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rel_46(Salomon Smith Barney, Citigroup)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</a:t>
            </a:r>
            <a:r>
              <a:rPr lang="en-US" altLang="en-US" sz="1800" dirty="0">
                <a:solidFill>
                  <a:srgbClr val="FF0000"/>
                </a:solidFill>
                <a:ea typeface="ＭＳ Ｐゴシック" charset="-128"/>
              </a:rPr>
              <a:t>San Francisco</a:t>
            </a:r>
            <a:r>
              <a:rPr lang="en-US" altLang="en-US" sz="1800" dirty="0">
                <a:ea typeface="ＭＳ Ｐゴシック" charset="-128"/>
              </a:rPr>
              <a:t>, Foote)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rel_46(Sears Receivables Financing Group Inc., Sears)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rel_46(TBWA Worldwide, Omnicom Group)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rel_46(United, </a:t>
            </a:r>
            <a:r>
              <a:rPr lang="en-US" altLang="en-US" sz="1800" dirty="0">
                <a:solidFill>
                  <a:srgbClr val="3366FF"/>
                </a:solidFill>
                <a:ea typeface="ＭＳ Ｐゴシック" charset="-128"/>
              </a:rPr>
              <a:t>UAL Corporation</a:t>
            </a:r>
            <a:r>
              <a:rPr lang="en-US" altLang="en-US" sz="1800" dirty="0">
                <a:ea typeface="ＭＳ Ｐゴシック" charset="-128"/>
              </a:rPr>
              <a:t>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rel_46(United, </a:t>
            </a:r>
            <a:r>
              <a:rPr lang="en-US" altLang="en-US" sz="1800" dirty="0">
                <a:solidFill>
                  <a:srgbClr val="3366FF"/>
                </a:solidFill>
                <a:ea typeface="ＭＳ Ｐゴシック" charset="-128"/>
              </a:rPr>
              <a:t>UAL</a:t>
            </a:r>
            <a:r>
              <a:rPr lang="en-US" altLang="en-US" sz="1800" dirty="0">
                <a:ea typeface="ＭＳ Ｐゴシック" charset="-128"/>
              </a:rPr>
              <a:t>)</a:t>
            </a:r>
          </a:p>
          <a:p>
            <a:pPr marL="0" indent="0">
              <a:spcBef>
                <a:spcPts val="0"/>
              </a:spcBef>
              <a:buClrTx/>
              <a:buFontTx/>
              <a:buNone/>
            </a:pPr>
            <a:r>
              <a:rPr lang="en-US" altLang="en-US" sz="1800" dirty="0">
                <a:ea typeface="ＭＳ Ｐゴシック" charset="-128"/>
              </a:rPr>
              <a:t>rel_46(Young &amp; Rubicam, WPP Group)</a:t>
            </a:r>
          </a:p>
        </p:txBody>
      </p:sp>
    </p:spTree>
    <p:extLst>
      <p:ext uri="{BB962C8B-B14F-4D97-AF65-F5344CB8AC3E}">
        <p14:creationId xmlns:p14="http://schemas.microsoft.com/office/powerpoint/2010/main" val="4096201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Evaluation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We cannot (in general) inspect and check the “KB”</a:t>
            </a:r>
          </a:p>
          <a:p>
            <a:pPr lvl="1"/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cf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inspecting each other’s brains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A relation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symbol may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mean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something different across possible worlds sampled by MCMC</a:t>
            </a: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Only solution: ask questions in natural language 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Next steps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Entity resolution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generative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models of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entity mentions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Ontology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: types, time, events, vector-space meaning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Pragmatics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choice of facts, effect of context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Grammar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learning the missing link </a:t>
            </a:r>
          </a:p>
        </p:txBody>
      </p:sp>
      <p:sp>
        <p:nvSpPr>
          <p:cNvPr id="2" name="Oval 1"/>
          <p:cNvSpPr/>
          <p:nvPr/>
        </p:nvSpPr>
        <p:spPr>
          <a:xfrm>
            <a:off x="2971800" y="4343400"/>
            <a:ext cx="1752600" cy="609600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syntax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4343400"/>
            <a:ext cx="2362200" cy="6096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meaning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81600" y="4343400"/>
            <a:ext cx="17526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text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2" idx="6"/>
            <a:endCxn id="6" idx="2"/>
          </p:cNvCxnSpPr>
          <p:nvPr/>
        </p:nvCxnSpPr>
        <p:spPr>
          <a:xfrm>
            <a:off x="4724400" y="4648200"/>
            <a:ext cx="4572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6"/>
            <a:endCxn id="2" idx="2"/>
          </p:cNvCxnSpPr>
          <p:nvPr/>
        </p:nvCxnSpPr>
        <p:spPr>
          <a:xfrm>
            <a:off x="2362200" y="4648200"/>
            <a:ext cx="609600" cy="0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181600" y="5562600"/>
            <a:ext cx="17526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text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81600" y="3733800"/>
            <a:ext cx="17526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text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81600" y="3429000"/>
            <a:ext cx="17526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text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81600" y="5257800"/>
            <a:ext cx="17526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text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81600" y="4953000"/>
            <a:ext cx="17526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text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 rot="11727975">
            <a:off x="2132570" y="5397798"/>
            <a:ext cx="2937704" cy="1672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0301518">
            <a:off x="2225593" y="3940334"/>
            <a:ext cx="2874760" cy="1838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rved Left Arrow 20"/>
          <p:cNvSpPr/>
          <p:nvPr/>
        </p:nvSpPr>
        <p:spPr>
          <a:xfrm rot="5400000">
            <a:off x="3543300" y="3390900"/>
            <a:ext cx="381000" cy="32004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7" grpId="0" animBg="1"/>
      <p:bldP spid="18" grpId="0" animBg="1"/>
      <p:bldP spid="19" grpId="0" animBg="1"/>
      <p:bldP spid="16" grpId="0" animBg="1"/>
      <p:bldP spid="15" grpId="0" animBg="1"/>
      <p:bldP spid="22" grpId="0" animBg="1"/>
      <p:bldP spid="23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trivial causal theory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There is a world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composed of facts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Someone picks a fact to say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choose a way to say it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say it</a:t>
            </a:r>
          </a:p>
          <a:p>
            <a:pPr>
              <a:buFontTx/>
              <a:buNone/>
            </a:pP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cf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Melcuk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Charniak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Goldman] 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theories are different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Standard generative models 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Predict that a large enough corpus will contain, e.g., every possible sentence of the form </a:t>
            </a:r>
            <a:r>
              <a:rPr lang="ja-JP" altLang="en-US" sz="24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2400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&lt;person A&gt; wrote &lt;book B&gt;</a:t>
            </a:r>
            <a:r>
              <a:rPr lang="ja-JP" altLang="en-US" sz="2400" dirty="0">
                <a:latin typeface="Arial" charset="0"/>
                <a:ea typeface="ＭＳ Ｐゴシック" charset="0"/>
              </a:rPr>
              <a:t>”</a:t>
            </a:r>
            <a:endParaRPr lang="en-US" altLang="ja-JP" sz="2400" dirty="0">
              <a:latin typeface="Arial" charset="0"/>
              <a:ea typeface="ＭＳ Ｐゴシック" charset="0"/>
            </a:endParaRP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fact-based model 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Predicts that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corpus contains </a:t>
            </a:r>
            <a:r>
              <a:rPr lang="ja-JP" altLang="en-US" sz="24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2400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&lt;person A&gt; wrote &lt;book B&gt;</a:t>
            </a:r>
            <a:r>
              <a:rPr lang="ja-JP" altLang="en-US" sz="2400" dirty="0">
                <a:latin typeface="Arial" charset="0"/>
                <a:ea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400" b="1" i="1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only if A wrote </a:t>
            </a:r>
            <a:r>
              <a:rPr lang="en-US" altLang="ja-JP" sz="2400" b="1" i="1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B</a:t>
            </a:r>
          </a:p>
          <a:p>
            <a:endParaRPr lang="en-US" altLang="ja-JP" dirty="0">
              <a:latin typeface="Arial" charset="0"/>
              <a:ea typeface="ＭＳ Ｐゴシック" charset="0"/>
            </a:endParaRPr>
          </a:p>
          <a:p>
            <a:r>
              <a:rPr lang="en-US" altLang="ja-JP" sz="2800" dirty="0" smtClean="0">
                <a:latin typeface="Arial" charset="0"/>
                <a:ea typeface="ＭＳ Ｐゴシック" charset="0"/>
              </a:rPr>
              <a:t>Sentences are coupled by a latent world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Bootstrapping à la Brin (1999)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Bootstrapping is the core of CMU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NELL, UW Machine Reading, etc.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Begin with facts in a specific relation</a:t>
            </a:r>
          </a:p>
          <a:p>
            <a:pPr lvl="1"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Author(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CharlesDickens,GreatExpectations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 etc.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Look for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sentences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containing the argument pairs:</a:t>
            </a:r>
          </a:p>
          <a:p>
            <a:pPr lvl="1" eaLnBrk="1" hangingPunct="1"/>
            <a:r>
              <a:rPr lang="ja-JP" altLang="en-US" sz="2000" dirty="0"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2000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CharlesDickens wrote GreatExpectations</a:t>
            </a:r>
            <a:r>
              <a:rPr lang="ja-JP" altLang="en-US" sz="2000" dirty="0">
                <a:solidFill>
                  <a:srgbClr val="008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2000" dirty="0">
              <a:solidFill>
                <a:srgbClr val="008000"/>
              </a:solidFill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and add pattern </a:t>
            </a:r>
            <a:r>
              <a:rPr lang="ja-JP" altLang="en-US" sz="2000" dirty="0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x </a:t>
            </a:r>
            <a:r>
              <a:rPr lang="en-US" altLang="ja-JP" sz="2000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wrote</a:t>
            </a:r>
            <a:r>
              <a:rPr lang="en-US" altLang="ja-JP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y</a:t>
            </a:r>
            <a:r>
              <a:rPr lang="ja-JP" altLang="en-US" sz="2000" dirty="0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to set of patterns for </a:t>
            </a:r>
            <a:r>
              <a:rPr lang="ja-JP" altLang="en-US" sz="2000" dirty="0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Author</a:t>
            </a:r>
            <a:r>
              <a:rPr lang="ja-JP" altLang="en-US" sz="2000" dirty="0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20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Look for sentences containing the same pattern:</a:t>
            </a:r>
          </a:p>
          <a:p>
            <a:pPr lvl="1" eaLnBrk="1" hangingPunct="1"/>
            <a:r>
              <a:rPr lang="ja-JP" altLang="en-US" sz="2000" dirty="0"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2000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JKRowling wrote HarryPotter</a:t>
            </a:r>
            <a:r>
              <a:rPr lang="ja-JP" altLang="en-US" sz="2000" dirty="0">
                <a:solidFill>
                  <a:srgbClr val="008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2000" dirty="0">
              <a:solidFill>
                <a:srgbClr val="008000"/>
              </a:solidFill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and add fact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Author(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JKRowling,HarryPotter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</a:t>
            </a:r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to set of facts for </a:t>
            </a:r>
            <a:r>
              <a:rPr lang="ja-JP" altLang="en-US" sz="2000" dirty="0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Author</a:t>
            </a:r>
            <a:r>
              <a:rPr lang="ja-JP" altLang="en-US" sz="2000" dirty="0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20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Repeat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until </a:t>
            </a:r>
            <a:r>
              <a:rPr lang="en-US" sz="2400" dirty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all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Author</a:t>
            </a:r>
            <a:r>
              <a:rPr lang="en-US" sz="2400" dirty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 facts have been extracted </a:t>
            </a:r>
          </a:p>
          <a:p>
            <a:pPr lvl="1" eaLnBrk="1" hangingPunct="1"/>
            <a:endParaRPr lang="en-US" sz="20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Bootstrapping contd.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Errors made by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basic algorithm:</a:t>
            </a: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Type 1: Same arguments, different patterns, different relations:</a:t>
            </a:r>
            <a:endParaRPr lang="en-US" sz="2400" dirty="0">
              <a:solidFill>
                <a:schemeClr val="tx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ja-JP" altLang="en-US" sz="2000" dirty="0"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2000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JKRowling </a:t>
            </a:r>
            <a:r>
              <a:rPr lang="en-US" altLang="ja-JP" sz="2000" b="1" i="1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has made a lot of money from </a:t>
            </a:r>
            <a:r>
              <a:rPr lang="en-US" altLang="ja-JP" sz="2000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HarryPotter</a:t>
            </a:r>
            <a:r>
              <a:rPr lang="ja-JP" altLang="en-US" sz="2000" dirty="0">
                <a:solidFill>
                  <a:srgbClr val="008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2000" dirty="0">
              <a:solidFill>
                <a:srgbClr val="008000"/>
              </a:solidFill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Incorrect patterns are added for the Author relation</a:t>
            </a:r>
          </a:p>
          <a:p>
            <a:pPr eaLnBrk="1" hangingPunct="1"/>
            <a:r>
              <a:rPr lang="en-US" altLang="ja-JP" sz="2400" dirty="0" smtClean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Type 2: Same pattern, different arguments, different relations</a:t>
            </a:r>
          </a:p>
          <a:p>
            <a:pPr lvl="1" eaLnBrk="1" hangingPunct="1"/>
            <a:r>
              <a:rPr lang="ja-JP" altLang="en-US" sz="2000" dirty="0" smtClean="0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2000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JKRowling</a:t>
            </a:r>
            <a:r>
              <a:rPr lang="en-US" altLang="ja-JP" sz="2000" b="1" i="1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 wrote </a:t>
            </a:r>
            <a:r>
              <a:rPr lang="en-US" altLang="ja-JP" sz="2000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NevilleLongbottom out of the movie</a:t>
            </a:r>
            <a:r>
              <a:rPr lang="ja-JP" altLang="en-US" sz="2000" dirty="0">
                <a:solidFill>
                  <a:srgbClr val="008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2000" dirty="0">
              <a:solidFill>
                <a:srgbClr val="008000"/>
              </a:solidFill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Incorrect tuples are added to the Author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relation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lvl="1" eaLnBrk="1" hangingPunct="1"/>
            <a:endParaRPr lang="en-US" sz="1600" dirty="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400" b="1" i="1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Why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 does bootstrapping work?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ea typeface="ＭＳ Ｐゴシック" charset="0"/>
              </a:rPr>
              <a:t>Does a well-motivated version fix these problems?</a:t>
            </a:r>
            <a:endParaRPr lang="en-US" sz="2400" dirty="0" smtClean="0">
              <a:latin typeface="Arial" charset="0"/>
              <a:ea typeface="ＭＳ Ｐゴシック" charset="0"/>
            </a:endParaRPr>
          </a:p>
          <a:p>
            <a:pPr lvl="1" eaLnBrk="1" hangingPunct="1"/>
            <a:endParaRPr lang="en-US" sz="20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trivial generative model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How the world of facts is generated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There are </a:t>
            </a:r>
            <a:r>
              <a:rPr lang="en-US" dirty="0">
                <a:solidFill>
                  <a:srgbClr val="E200FF"/>
                </a:solidFill>
                <a:latin typeface="Arial" charset="0"/>
                <a:ea typeface="ＭＳ Ｐゴシック" charset="0"/>
              </a:rPr>
              <a:t>N</a:t>
            </a:r>
            <a:r>
              <a:rPr lang="en-US" dirty="0" smtClean="0">
                <a:latin typeface="Arial" charset="0"/>
                <a:ea typeface="ＭＳ Ｐゴシック" charset="0"/>
              </a:rPr>
              <a:t> objects, </a:t>
            </a:r>
            <a:r>
              <a:rPr lang="en-US" dirty="0">
                <a:solidFill>
                  <a:srgbClr val="E200FF"/>
                </a:solidFill>
                <a:latin typeface="Arial" charset="0"/>
                <a:ea typeface="ＭＳ Ｐゴシック" charset="0"/>
              </a:rPr>
              <a:t>K</a:t>
            </a:r>
            <a:r>
              <a:rPr lang="en-US" dirty="0" smtClean="0">
                <a:latin typeface="Arial" charset="0"/>
                <a:ea typeface="ＭＳ Ｐゴシック" charset="0"/>
              </a:rPr>
              <a:t> relations</a:t>
            </a:r>
            <a:endParaRPr lang="en-US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For </a:t>
            </a:r>
            <a:r>
              <a:rPr lang="en-US" dirty="0">
                <a:latin typeface="Arial" charset="0"/>
                <a:ea typeface="ＭＳ Ｐゴシック" charset="0"/>
              </a:rPr>
              <a:t>each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R</a:t>
            </a:r>
            <a:r>
              <a:rPr lang="en-US" dirty="0">
                <a:latin typeface="Arial" charset="0"/>
                <a:ea typeface="ＭＳ Ｐゴシック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</a:t>
            </a:r>
            <a:r>
              <a:rPr lang="en-US" dirty="0">
                <a:latin typeface="Arial" charset="0"/>
                <a:ea typeface="ＭＳ Ｐゴシック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</a:t>
            </a:r>
            <a:r>
              <a:rPr lang="en-US" dirty="0">
                <a:latin typeface="Arial" charset="0"/>
                <a:ea typeface="ＭＳ Ｐゴシック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R(</a:t>
            </a:r>
            <a:r>
              <a:rPr lang="en-US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x,y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</a:t>
            </a:r>
            <a:r>
              <a:rPr lang="en-US" dirty="0">
                <a:latin typeface="Arial" charset="0"/>
                <a:ea typeface="ＭＳ Ｐゴシック" charset="0"/>
              </a:rPr>
              <a:t> holds with probability </a:t>
            </a:r>
            <a:r>
              <a:rPr lang="en-US" dirty="0" err="1">
                <a:solidFill>
                  <a:srgbClr val="E200FF"/>
                </a:solidFill>
                <a:latin typeface="Arial" charset="0"/>
                <a:ea typeface="ＭＳ Ｐゴシック" charset="0"/>
                <a:cs typeface="ＭＳ Ｐゴシック" charset="0"/>
              </a:rPr>
              <a:t>σ</a:t>
            </a:r>
            <a:r>
              <a:rPr lang="en-US" baseline="-25000" dirty="0" err="1">
                <a:solidFill>
                  <a:srgbClr val="E200FF"/>
                </a:solidFill>
                <a:latin typeface="Arial" charset="0"/>
                <a:ea typeface="ＭＳ Ｐゴシック" charset="0"/>
              </a:rPr>
              <a:t>R</a:t>
            </a:r>
            <a:endParaRPr lang="en-US" baseline="-25000" dirty="0">
              <a:solidFill>
                <a:srgbClr val="E200FF"/>
              </a:solidFill>
              <a:latin typeface="Arial" charset="0"/>
              <a:ea typeface="ＭＳ Ｐゴシック" charset="0"/>
            </a:endParaRPr>
          </a:p>
          <a:p>
            <a:r>
              <a:rPr lang="en-US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How facts are selected for </a:t>
            </a:r>
            <a:r>
              <a:rPr lang="ja-JP" altLang="en-US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reporting</a:t>
            </a:r>
            <a:r>
              <a:rPr lang="ja-JP" altLang="en-US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b="1" i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Uniformly from the set of facts</a:t>
            </a:r>
          </a:p>
          <a:p>
            <a:r>
              <a:rPr lang="en-US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How a fact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R(</a:t>
            </a:r>
            <a:r>
              <a:rPr lang="en-US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is expressed as a sentence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Text </a:t>
            </a:r>
            <a:r>
              <a:rPr lang="ja-JP" altLang="en-US" dirty="0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solidFill>
                  <a:srgbClr val="008000"/>
                </a:solidFill>
                <a:latin typeface="Arial" charset="0"/>
                <a:ea typeface="ＭＳ Ｐゴシック" charset="0"/>
              </a:rPr>
              <a:t>x w y</a:t>
            </a:r>
            <a:r>
              <a:rPr lang="ja-JP" altLang="en-US" dirty="0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where</a:t>
            </a:r>
          </a:p>
          <a:p>
            <a:pPr lvl="2"/>
            <a:r>
              <a:rPr 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global </a:t>
            </a:r>
            <a:r>
              <a:rPr lang="ja-JP" alt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“</a:t>
            </a:r>
            <a:r>
              <a:rPr lang="en-US" altLang="ja-JP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relation string</a:t>
            </a:r>
            <a:r>
              <a:rPr lang="ja-JP" alt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”</a:t>
            </a:r>
            <a:r>
              <a:rPr lang="en-US" altLang="ja-JP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 dictionary contains k words </a:t>
            </a:r>
          </a:p>
          <a:p>
            <a:pPr lvl="2"/>
            <a:r>
              <a:rPr 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word </a:t>
            </a:r>
            <a:r>
              <a:rPr lang="en-US" dirty="0">
                <a:solidFill>
                  <a:srgbClr val="008000"/>
                </a:solidFill>
                <a:latin typeface="Arial" charset="0"/>
                <a:ea typeface="ヒラギノ角ゴ Pro W3" charset="0"/>
              </a:rPr>
              <a:t>w</a:t>
            </a:r>
            <a:r>
              <a:rPr 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 ~ Categorical[</a:t>
            </a:r>
            <a:r>
              <a:rPr lang="en-US" dirty="0">
                <a:solidFill>
                  <a:srgbClr val="E200FF"/>
                </a:solidFill>
                <a:latin typeface="Arial" charset="0"/>
                <a:ea typeface="ヒラギノ角ゴ Pro W3" charset="0"/>
              </a:rPr>
              <a:t>p</a:t>
            </a:r>
            <a:r>
              <a:rPr lang="en-US" baseline="-25000" dirty="0">
                <a:solidFill>
                  <a:srgbClr val="E200FF"/>
                </a:solidFill>
                <a:latin typeface="Arial" charset="0"/>
                <a:ea typeface="ヒラギノ角ゴ Pro W3" charset="0"/>
              </a:rPr>
              <a:t>1</a:t>
            </a:r>
            <a:r>
              <a:rPr 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,…,</a:t>
            </a:r>
            <a:r>
              <a:rPr lang="en-US" dirty="0" err="1">
                <a:solidFill>
                  <a:srgbClr val="E200FF"/>
                </a:solidFill>
                <a:latin typeface="Arial" charset="0"/>
                <a:ea typeface="ヒラギノ角ゴ Pro W3" charset="0"/>
              </a:rPr>
              <a:t>p</a:t>
            </a:r>
            <a:r>
              <a:rPr lang="en-US" baseline="-25000" dirty="0" err="1">
                <a:solidFill>
                  <a:srgbClr val="E200FF"/>
                </a:solidFill>
                <a:latin typeface="Arial" charset="0"/>
                <a:ea typeface="ヒラギノ角ゴ Pro W3" charset="0"/>
              </a:rPr>
              <a:t>k</a:t>
            </a:r>
            <a:r>
              <a:rPr 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] specific to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ヒラギノ角ゴ Pro W3" charset="0"/>
              </a:rPr>
              <a:t>R</a:t>
            </a:r>
            <a:endParaRPr lang="en-US" baseline="-25000" dirty="0">
              <a:solidFill>
                <a:srgbClr val="E200FF"/>
              </a:solidFill>
              <a:latin typeface="Arial" charset="0"/>
              <a:ea typeface="ヒラギノ角ゴ Pro W3" charset="0"/>
            </a:endParaRPr>
          </a:p>
          <a:p>
            <a:pPr lvl="2"/>
            <a:r>
              <a:rPr 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parameters </a:t>
            </a:r>
            <a:r>
              <a:rPr lang="en-US" dirty="0">
                <a:solidFill>
                  <a:srgbClr val="E200FF"/>
                </a:solidFill>
                <a:latin typeface="Arial" charset="0"/>
                <a:ea typeface="ヒラギノ角ゴ Pro W3" charset="0"/>
              </a:rPr>
              <a:t>p</a:t>
            </a:r>
            <a:r>
              <a:rPr lang="en-US" baseline="-25000" dirty="0">
                <a:solidFill>
                  <a:srgbClr val="E200FF"/>
                </a:solidFill>
                <a:latin typeface="Arial" charset="0"/>
                <a:ea typeface="ヒラギノ角ゴ Pro W3" charset="0"/>
              </a:rPr>
              <a:t>1</a:t>
            </a:r>
            <a:r>
              <a:rPr 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,…,</a:t>
            </a:r>
            <a:r>
              <a:rPr lang="en-US" dirty="0" err="1">
                <a:solidFill>
                  <a:srgbClr val="E200FF"/>
                </a:solidFill>
                <a:latin typeface="Arial" charset="0"/>
                <a:ea typeface="ヒラギノ角ゴ Pro W3" charset="0"/>
              </a:rPr>
              <a:t>p</a:t>
            </a:r>
            <a:r>
              <a:rPr lang="en-US" baseline="-25000" dirty="0" err="1">
                <a:solidFill>
                  <a:srgbClr val="E200FF"/>
                </a:solidFill>
                <a:latin typeface="Arial" charset="0"/>
                <a:ea typeface="ヒラギノ角ゴ Pro W3" charset="0"/>
              </a:rPr>
              <a:t>k</a:t>
            </a:r>
            <a:r>
              <a:rPr lang="en-US" baseline="-25000" dirty="0">
                <a:solidFill>
                  <a:srgbClr val="E200FF"/>
                </a:solidFill>
                <a:latin typeface="Arial" charset="0"/>
                <a:ea typeface="ヒラギノ角ゴ Pro W3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~ Dirichlet[</a:t>
            </a:r>
            <a:r>
              <a:rPr lang="en-US" sz="2800" dirty="0">
                <a:solidFill>
                  <a:srgbClr val="E200FF"/>
                </a:solidFill>
                <a:latin typeface="Times New Roman" charset="0"/>
                <a:ea typeface="ヒラギノ角ゴ Pro W3" charset="0"/>
                <a:cs typeface="Times New Roman" charset="0"/>
              </a:rPr>
              <a:t>α</a:t>
            </a:r>
            <a:r>
              <a:rPr lang="en-US" baseline="-25000" dirty="0">
                <a:solidFill>
                  <a:srgbClr val="E200FF"/>
                </a:solidFill>
                <a:latin typeface="Arial" charset="0"/>
                <a:ea typeface="ヒラギノ角ゴ Pro W3" charset="0"/>
              </a:rPr>
              <a:t>1</a:t>
            </a:r>
            <a:r>
              <a:rPr 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,…,</a:t>
            </a:r>
            <a:r>
              <a:rPr lang="en-US" dirty="0">
                <a:solidFill>
                  <a:srgbClr val="E200FF"/>
                </a:solidFill>
                <a:latin typeface="Times New Roman" charset="0"/>
                <a:ea typeface="ヒラギノ角ゴ Pro W3" charset="0"/>
                <a:cs typeface="Times New Roman" charset="0"/>
              </a:rPr>
              <a:t> α</a:t>
            </a:r>
            <a:r>
              <a:rPr lang="en-US" baseline="-25000" dirty="0">
                <a:solidFill>
                  <a:srgbClr val="E200FF"/>
                </a:solidFill>
                <a:latin typeface="Arial" charset="0"/>
                <a:ea typeface="ヒラギノ角ゴ Pro W3" charset="0"/>
              </a:rPr>
              <a:t>k</a:t>
            </a:r>
            <a:r>
              <a:rPr lang="en-US" dirty="0">
                <a:solidFill>
                  <a:schemeClr val="tx2"/>
                </a:solidFill>
                <a:latin typeface="Arial" charset="0"/>
                <a:ea typeface="ヒラギノ角ゴ Pro W3" charset="0"/>
              </a:rPr>
              <a:t>]</a:t>
            </a:r>
            <a:endParaRPr lang="en-US" baseline="-25000" dirty="0">
              <a:solidFill>
                <a:srgbClr val="E200FF"/>
              </a:solidFill>
              <a:latin typeface="Arial" charset="0"/>
              <a:ea typeface="ヒラギノ角ゴ Pro W3" charset="0"/>
            </a:endParaRPr>
          </a:p>
          <a:p>
            <a:pPr lvl="2"/>
            <a:endParaRPr lang="en-US" baseline="-25000" dirty="0">
              <a:solidFill>
                <a:srgbClr val="E200FF"/>
              </a:solidFill>
              <a:latin typeface="Arial" charset="0"/>
              <a:ea typeface="ヒラギノ角ゴ Pro W3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BLOG model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ea typeface="ＭＳ Ｐゴシック" charset="-128"/>
              </a:rPr>
              <a:t>#Object ~ OM(3,1);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ea typeface="ＭＳ Ｐゴシック" charset="-128"/>
              </a:rPr>
              <a:t>#Relation ~ OM(2,1)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ea typeface="ＭＳ Ｐゴシック" charset="-128"/>
              </a:rPr>
              <a:t>Dictionary(r) ~ Dirichlet(α,</a:t>
            </a:r>
            <a:r>
              <a:rPr lang="en-US" altLang="en-US" sz="2000" dirty="0" err="1" smtClean="0">
                <a:ea typeface="ＭＳ Ｐゴシック" charset="-128"/>
              </a:rPr>
              <a:t>WordList</a:t>
            </a:r>
            <a:r>
              <a:rPr lang="en-US" altLang="en-US" sz="2000" dirty="0" smtClean="0">
                <a:ea typeface="ＭＳ Ｐゴシック" charset="-128"/>
              </a:rPr>
              <a:t>);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ea typeface="ＭＳ Ｐゴシック" charset="-128"/>
              </a:rPr>
              <a:t>Sparsity(r) ~ Beta(10,1000);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ea typeface="ＭＳ Ｐゴシック" charset="-128"/>
              </a:rPr>
              <a:t>Holds(</a:t>
            </a:r>
            <a:r>
              <a:rPr lang="en-US" altLang="en-US" sz="2000" dirty="0" err="1" smtClean="0">
                <a:ea typeface="ＭＳ Ｐゴシック" charset="-128"/>
              </a:rPr>
              <a:t>r,x,y</a:t>
            </a:r>
            <a:r>
              <a:rPr lang="en-US" altLang="en-US" sz="2000" dirty="0" smtClean="0">
                <a:ea typeface="ＭＳ Ｐゴシック" charset="-128"/>
              </a:rPr>
              <a:t>) ~ Boolean(Sparsity(r));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err="1" smtClean="0">
                <a:ea typeface="ＭＳ Ｐゴシック" charset="-128"/>
              </a:rPr>
              <a:t>ChosenFact</a:t>
            </a:r>
            <a:r>
              <a:rPr lang="en-US" altLang="en-US" sz="2000" dirty="0" smtClean="0">
                <a:ea typeface="ＭＳ Ｐゴシック" charset="-128"/>
              </a:rPr>
              <a:t>(s) ~ Uniform({f : Holds(f)})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ea typeface="ＭＳ Ｐゴシック" charset="-128"/>
              </a:rPr>
              <a:t>Subject(s) = Arg1(</a:t>
            </a:r>
            <a:r>
              <a:rPr lang="en-US" altLang="en-US" sz="2000" dirty="0" err="1" smtClean="0">
                <a:ea typeface="ＭＳ Ｐゴシック" charset="-128"/>
              </a:rPr>
              <a:t>ChosenFact</a:t>
            </a:r>
            <a:r>
              <a:rPr lang="en-US" altLang="en-US" sz="2000" dirty="0" smtClean="0">
                <a:ea typeface="ＭＳ Ｐゴシック" charset="-128"/>
              </a:rPr>
              <a:t>(s))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ea typeface="ＭＳ Ｐゴシック" charset="-128"/>
              </a:rPr>
              <a:t>Object(s) = Arg2(</a:t>
            </a:r>
            <a:r>
              <a:rPr lang="en-US" altLang="en-US" sz="2000" dirty="0" err="1" smtClean="0">
                <a:ea typeface="ＭＳ Ｐゴシック" charset="-128"/>
              </a:rPr>
              <a:t>ChosenFact</a:t>
            </a:r>
            <a:r>
              <a:rPr lang="en-US" altLang="en-US" sz="2000" dirty="0" smtClean="0">
                <a:ea typeface="ＭＳ Ｐゴシック" charset="-128"/>
              </a:rPr>
              <a:t>(s))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ea typeface="ＭＳ Ｐゴシック" charset="-128"/>
              </a:rPr>
              <a:t>Verb(s) ~ Categorical(Dictionary(</a:t>
            </a:r>
            <a:r>
              <a:rPr lang="en-US" altLang="en-US" sz="2000" dirty="0" err="1" smtClean="0">
                <a:ea typeface="ＭＳ Ｐゴシック" charset="-128"/>
              </a:rPr>
              <a:t>Rel</a:t>
            </a:r>
            <a:r>
              <a:rPr lang="en-US" altLang="en-US" sz="2000" dirty="0" smtClean="0">
                <a:ea typeface="ＭＳ Ｐゴシック" charset="-128"/>
              </a:rPr>
              <a:t>(</a:t>
            </a:r>
            <a:r>
              <a:rPr lang="en-US" altLang="en-US" sz="2000" dirty="0" err="1" smtClean="0">
                <a:ea typeface="ＭＳ Ｐゴシック" charset="-128"/>
              </a:rPr>
              <a:t>ChosenFact</a:t>
            </a:r>
            <a:r>
              <a:rPr lang="en-US" altLang="en-US" sz="2000" dirty="0" smtClean="0">
                <a:ea typeface="ＭＳ Ｐゴシック" charset="-128"/>
              </a:rPr>
              <a:t>(s))))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en-US" altLang="en-US" sz="2000" dirty="0">
              <a:ea typeface="ＭＳ Ｐゴシック" charset="-128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solidFill>
                  <a:srgbClr val="008000"/>
                </a:solidFill>
                <a:ea typeface="ＭＳ Ｐゴシック" charset="-128"/>
              </a:rPr>
              <a:t>&lt;sentence data&gt;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en-US" altLang="en-US" sz="2000" dirty="0">
              <a:ea typeface="ＭＳ Ｐゴシック" charset="-128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ea typeface="ＭＳ Ｐゴシック" charset="-128"/>
              </a:rPr>
              <a:t>Query: posterior over worlds, or MAP world,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en-US" sz="2000" dirty="0" smtClean="0">
                <a:ea typeface="ＭＳ Ｐゴシック" charset="-128"/>
              </a:rPr>
              <a:t>or P(</a:t>
            </a:r>
            <a:r>
              <a:rPr lang="en-US" altLang="en-US" sz="2000" dirty="0" err="1" smtClean="0">
                <a:ea typeface="ＭＳ Ｐゴシック" charset="-128"/>
              </a:rPr>
              <a:t>Rel</a:t>
            </a:r>
            <a:r>
              <a:rPr lang="en-US" altLang="en-US" sz="2000" dirty="0" smtClean="0">
                <a:ea typeface="ＭＳ Ｐゴシック" charset="-128"/>
              </a:rPr>
              <a:t>(</a:t>
            </a:r>
            <a:r>
              <a:rPr lang="en-US" altLang="en-US" sz="2000" dirty="0" err="1" smtClean="0">
                <a:ea typeface="ＭＳ Ｐゴシック" charset="-128"/>
              </a:rPr>
              <a:t>ChosenFact</a:t>
            </a:r>
            <a:r>
              <a:rPr lang="en-US" altLang="en-US" sz="2000" dirty="0" smtClean="0">
                <a:ea typeface="ＭＳ Ｐゴシック" charset="-128"/>
              </a:rPr>
              <a:t>(s1)) = </a:t>
            </a:r>
            <a:r>
              <a:rPr lang="en-US" altLang="en-US" sz="2000" dirty="0" err="1" smtClean="0">
                <a:ea typeface="ＭＳ Ｐゴシック" charset="-128"/>
              </a:rPr>
              <a:t>Rel</a:t>
            </a:r>
            <a:r>
              <a:rPr lang="en-US" altLang="en-US" sz="2000" dirty="0" smtClean="0">
                <a:ea typeface="ＭＳ Ｐゴシック" charset="-128"/>
              </a:rPr>
              <a:t>(</a:t>
            </a:r>
            <a:r>
              <a:rPr lang="en-US" altLang="en-US" sz="2000" dirty="0" err="1" smtClean="0">
                <a:ea typeface="ＭＳ Ｐゴシック" charset="-128"/>
              </a:rPr>
              <a:t>ChosenFact</a:t>
            </a:r>
            <a:r>
              <a:rPr lang="en-US" altLang="en-US" sz="2000" dirty="0" smtClean="0">
                <a:ea typeface="ＭＳ Ｐゴシック" charset="-128"/>
              </a:rPr>
              <a:t>(s1)) )</a:t>
            </a:r>
            <a:endParaRPr lang="en-US" altLang="en-US" sz="2000" dirty="0">
              <a:ea typeface="ＭＳ Ｐゴシック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When does bootstrapping work?</a:t>
            </a:r>
            <a:endParaRPr lang="en-US" sz="4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Under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parameter scenarios does the posterior recover the true world accurately?</a:t>
            </a:r>
          </a:p>
          <a:p>
            <a:pPr marL="342900" lvl="1" indent="-342900">
              <a:buFontTx/>
              <a:buChar char="•"/>
            </a:pPr>
            <a:r>
              <a:rPr lang="en-US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Sparsity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solidFill>
                  <a:srgbClr val="E200FF"/>
                </a:solidFill>
                <a:latin typeface="Arial" charset="0"/>
                <a:ea typeface="ＭＳ Ｐゴシック" charset="0"/>
                <a:cs typeface="ＭＳ Ｐゴシック" charset="0"/>
              </a:rPr>
              <a:t>σ</a:t>
            </a:r>
            <a:r>
              <a:rPr lang="en-US" baseline="-25000" dirty="0" err="1" smtClean="0">
                <a:solidFill>
                  <a:srgbClr val="E200FF"/>
                </a:solidFill>
                <a:latin typeface="Arial" charset="0"/>
                <a:ea typeface="ＭＳ Ｐゴシック" charset="0"/>
              </a:rPr>
              <a:t>R</a:t>
            </a:r>
            <a:r>
              <a:rPr lang="en-US" dirty="0" smtClean="0">
                <a:solidFill>
                  <a:srgbClr val="E200FF"/>
                </a:solidFill>
                <a:latin typeface="Arial" charset="0"/>
                <a:ea typeface="ＭＳ Ｐゴシック" charset="0"/>
              </a:rPr>
              <a:t>&lt;&lt; 1  </a:t>
            </a:r>
            <a:r>
              <a:rPr lang="en-US" baseline="-25000" dirty="0" smtClean="0">
                <a:solidFill>
                  <a:srgbClr val="E200FF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R(</a:t>
            </a:r>
            <a:r>
              <a:rPr lang="en-US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false for most </a:t>
            </a:r>
            <a:r>
              <a:rPr lang="en-US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pairs)</a:t>
            </a:r>
          </a:p>
          <a:p>
            <a:r>
              <a:rPr lang="en-US" sz="2800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Independence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between relations</a:t>
            </a:r>
          </a:p>
          <a:p>
            <a:r>
              <a:rPr lang="en-US" sz="2800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No polysemy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(each </a:t>
            </a:r>
            <a:r>
              <a:rPr lang="en-US" sz="2800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w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expresses one relation)</a:t>
            </a:r>
          </a:p>
          <a:p>
            <a:r>
              <a:rPr lang="en-US" sz="2800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Overlap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in sentence content (cf. redundancy)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Many sentences share their arguments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Many sentences share their relation words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23679</TotalTime>
  <Words>1798</Words>
  <Application>Microsoft Macintosh PowerPoint</Application>
  <PresentationFormat>On-screen Show (4:3)</PresentationFormat>
  <Paragraphs>205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ヒラギノ角ゴ Pro W3</vt:lpstr>
      <vt:lpstr>ＭＳ Ｐゴシック</vt:lpstr>
      <vt:lpstr>Times New Roman</vt:lpstr>
      <vt:lpstr>Default Design</vt:lpstr>
      <vt:lpstr>The Physics of Text:  Ontological Realism in Information Extraction </vt:lpstr>
      <vt:lpstr>Models of text</vt:lpstr>
      <vt:lpstr>A trivial causal theory</vt:lpstr>
      <vt:lpstr>The theories are different</vt:lpstr>
      <vt:lpstr>Bootstrapping à la Brin (1999)</vt:lpstr>
      <vt:lpstr>Bootstrapping contd.</vt:lpstr>
      <vt:lpstr>A trivial generative model</vt:lpstr>
      <vt:lpstr>BLOG model</vt:lpstr>
      <vt:lpstr>When does bootstrapping work?</vt:lpstr>
      <vt:lpstr>Sparsity</vt:lpstr>
      <vt:lpstr>Example</vt:lpstr>
      <vt:lpstr>General formula</vt:lpstr>
      <vt:lpstr>Bootstrap is based on world sparsity</vt:lpstr>
      <vt:lpstr>Caveat: non-independence</vt:lpstr>
      <vt:lpstr>Odds ratio for subrelation case</vt:lpstr>
      <vt:lpstr>Comparison: Subrelations</vt:lpstr>
      <vt:lpstr>Robustness to type 2 errors (polysemy)</vt:lpstr>
      <vt:lpstr>Experiment</vt:lpstr>
      <vt:lpstr>PowerPoint Presentation</vt:lpstr>
      <vt:lpstr>PowerPoint Presentation</vt:lpstr>
      <vt:lpstr>PowerPoint Presentation</vt:lpstr>
      <vt:lpstr>Evaluation</vt:lpstr>
      <vt:lpstr>Next steps</vt:lpstr>
    </vt:vector>
  </TitlesOfParts>
  <Company>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</dc:creator>
  <cp:lastModifiedBy>Stuart Russell</cp:lastModifiedBy>
  <cp:revision>128</cp:revision>
  <dcterms:created xsi:type="dcterms:W3CDTF">2013-06-05T16:22:01Z</dcterms:created>
  <dcterms:modified xsi:type="dcterms:W3CDTF">2016-06-18T00:40:37Z</dcterms:modified>
</cp:coreProperties>
</file>