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7" r:id="rId2"/>
    <p:sldId id="371" r:id="rId3"/>
    <p:sldId id="365" r:id="rId4"/>
    <p:sldId id="331" r:id="rId5"/>
    <p:sldId id="382" r:id="rId6"/>
    <p:sldId id="378" r:id="rId7"/>
    <p:sldId id="352" r:id="rId8"/>
    <p:sldId id="308" r:id="rId9"/>
    <p:sldId id="321" r:id="rId10"/>
    <p:sldId id="377" r:id="rId11"/>
    <p:sldId id="346" r:id="rId12"/>
    <p:sldId id="372" r:id="rId13"/>
    <p:sldId id="368" r:id="rId14"/>
    <p:sldId id="383" r:id="rId15"/>
    <p:sldId id="361" r:id="rId16"/>
    <p:sldId id="289" r:id="rId17"/>
    <p:sldId id="330" r:id="rId18"/>
    <p:sldId id="317" r:id="rId19"/>
    <p:sldId id="306" r:id="rId20"/>
    <p:sldId id="296" r:id="rId21"/>
    <p:sldId id="311" r:id="rId22"/>
    <p:sldId id="379" r:id="rId23"/>
    <p:sldId id="380" r:id="rId24"/>
    <p:sldId id="381" r:id="rId25"/>
    <p:sldId id="375" r:id="rId26"/>
    <p:sldId id="376" r:id="rId27"/>
    <p:sldId id="294" r:id="rId28"/>
    <p:sldId id="373" r:id="rId29"/>
    <p:sldId id="348" r:id="rId30"/>
    <p:sldId id="349" r:id="rId31"/>
    <p:sldId id="319" r:id="rId32"/>
    <p:sldId id="358" r:id="rId33"/>
    <p:sldId id="355" r:id="rId34"/>
    <p:sldId id="359" r:id="rId35"/>
    <p:sldId id="351" r:id="rId36"/>
    <p:sldId id="364" r:id="rId37"/>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000080"/>
    <a:srgbClr val="094895"/>
    <a:srgbClr val="083D7E"/>
    <a:srgbClr val="A8E5FE"/>
    <a:srgbClr val="E7B87F"/>
    <a:srgbClr val="DFC59B"/>
    <a:srgbClr val="46F0EC"/>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34" autoAdjust="0"/>
    <p:restoredTop sz="93414" autoAdjust="0"/>
  </p:normalViewPr>
  <p:slideViewPr>
    <p:cSldViewPr>
      <p:cViewPr varScale="1">
        <p:scale>
          <a:sx n="70" d="100"/>
          <a:sy n="70" d="100"/>
        </p:scale>
        <p:origin x="8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85"/>
    </p:cViewPr>
  </p:sorterViewPr>
  <p:notesViewPr>
    <p:cSldViewPr>
      <p:cViewPr varScale="1">
        <p:scale>
          <a:sx n="99" d="100"/>
          <a:sy n="99" d="100"/>
        </p:scale>
        <p:origin x="35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shish:Desktop:Aristo:Slides:Self:TableILP-2016Q1-Bo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Aristo System</a:t>
            </a:r>
          </a:p>
        </c:rich>
      </c:tx>
      <c:layout>
        <c:manualLayout>
          <c:xMode val="edge"/>
          <c:yMode val="edge"/>
          <c:x val="0.42755867164331701"/>
          <c:y val="4.3914838315113502E-2"/>
        </c:manualLayout>
      </c:layout>
      <c:overlay val="1"/>
      <c:spPr>
        <a:solidFill>
          <a:schemeClr val="bg1"/>
        </a:solidFill>
      </c:spPr>
    </c:title>
    <c:autoTitleDeleted val="0"/>
    <c:plotArea>
      <c:layout>
        <c:manualLayout>
          <c:layoutTarget val="inner"/>
          <c:xMode val="edge"/>
          <c:yMode val="edge"/>
          <c:x val="0.15688925247980401"/>
          <c:y val="3.5011990407673901E-2"/>
          <c:w val="0.82200685141630003"/>
          <c:h val="0.81112070942588499"/>
        </c:manualLayout>
      </c:layout>
      <c:barChart>
        <c:barDir val="col"/>
        <c:grouping val="clustered"/>
        <c:varyColors val="0"/>
        <c:ser>
          <c:idx val="0"/>
          <c:order val="0"/>
          <c:invertIfNegative val="0"/>
          <c:dPt>
            <c:idx val="3"/>
            <c:invertIfNegative val="0"/>
            <c:bubble3D val="0"/>
            <c:spPr>
              <a:solidFill>
                <a:schemeClr val="accent1"/>
              </a:solidFill>
              <a:ln>
                <a:noFill/>
              </a:ln>
            </c:spPr>
            <c:extLst>
              <c:ext xmlns:c16="http://schemas.microsoft.com/office/drawing/2014/chart" uri="{C3380CC4-5D6E-409C-BE32-E72D297353CC}">
                <c16:uniqueId val="{00000001-DDD3-4238-8CA3-F5B9EB25D535}"/>
              </c:ext>
            </c:extLst>
          </c:dPt>
          <c:dPt>
            <c:idx val="4"/>
            <c:invertIfNegative val="0"/>
            <c:bubble3D val="0"/>
            <c:spPr>
              <a:solidFill>
                <a:schemeClr val="accent1"/>
              </a:solidFill>
              <a:ln>
                <a:noFill/>
              </a:ln>
            </c:spPr>
            <c:extLst>
              <c:ext xmlns:c16="http://schemas.microsoft.com/office/drawing/2014/chart" uri="{C3380CC4-5D6E-409C-BE32-E72D297353CC}">
                <c16:uniqueId val="{00000003-DDD3-4238-8CA3-F5B9EB25D535}"/>
              </c:ext>
            </c:extLst>
          </c:dPt>
          <c:dPt>
            <c:idx val="5"/>
            <c:invertIfNegative val="0"/>
            <c:bubble3D val="0"/>
            <c:spPr>
              <a:solidFill>
                <a:schemeClr val="accent4">
                  <a:lumMod val="75000"/>
                </a:schemeClr>
              </a:solidFill>
              <a:ln>
                <a:noFill/>
              </a:ln>
            </c:spPr>
            <c:extLst>
              <c:ext xmlns:c16="http://schemas.microsoft.com/office/drawing/2014/chart" uri="{C3380CC4-5D6E-409C-BE32-E72D297353CC}">
                <c16:uniqueId val="{00000005-DDD3-4238-8CA3-F5B9EB25D535}"/>
              </c:ext>
            </c:extLst>
          </c:dPt>
          <c:dPt>
            <c:idx val="6"/>
            <c:invertIfNegative val="0"/>
            <c:bubble3D val="0"/>
            <c:spPr>
              <a:solidFill>
                <a:schemeClr val="accent3"/>
              </a:solidFill>
            </c:spPr>
            <c:extLst>
              <c:ext xmlns:c16="http://schemas.microsoft.com/office/drawing/2014/chart" uri="{C3380CC4-5D6E-409C-BE32-E72D297353CC}">
                <c16:uniqueId val="{00000007-DDD3-4238-8CA3-F5B9EB25D535}"/>
              </c:ext>
            </c:extLst>
          </c:dPt>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7"/>
                <c:pt idx="0">
                  <c:v>IR</c:v>
                </c:pt>
                <c:pt idx="1">
                  <c:v>SVM</c:v>
                </c:pt>
                <c:pt idx="2">
                  <c:v>PMI</c:v>
                </c:pt>
                <c:pt idx="3">
                  <c:v>RULE</c:v>
                </c:pt>
                <c:pt idx="4">
                  <c:v>MLN</c:v>
                </c:pt>
                <c:pt idx="5">
                  <c:v>ILP</c:v>
                </c:pt>
                <c:pt idx="6">
                  <c:v>Aristo (ALL)</c:v>
                </c:pt>
              </c:strCache>
            </c:strRef>
          </c:cat>
          <c:val>
            <c:numRef>
              <c:f>Sheet1!$C$2:$C$8</c:f>
              <c:numCache>
                <c:formatCode>0.0</c:formatCode>
                <c:ptCount val="7"/>
                <c:pt idx="0">
                  <c:v>60.6</c:v>
                </c:pt>
                <c:pt idx="1">
                  <c:v>55.4</c:v>
                </c:pt>
                <c:pt idx="2">
                  <c:v>60.7</c:v>
                </c:pt>
                <c:pt idx="3">
                  <c:v>54.3</c:v>
                </c:pt>
                <c:pt idx="4">
                  <c:v>47.5</c:v>
                </c:pt>
                <c:pt idx="5">
                  <c:v>43.8</c:v>
                </c:pt>
                <c:pt idx="6">
                  <c:v>71.3</c:v>
                </c:pt>
              </c:numCache>
            </c:numRef>
          </c:val>
          <c:extLst>
            <c:ext xmlns:c16="http://schemas.microsoft.com/office/drawing/2014/chart" uri="{C3380CC4-5D6E-409C-BE32-E72D297353CC}">
              <c16:uniqueId val="{00000008-DDD3-4238-8CA3-F5B9EB25D535}"/>
            </c:ext>
          </c:extLst>
        </c:ser>
        <c:dLbls>
          <c:showLegendKey val="0"/>
          <c:showVal val="1"/>
          <c:showCatName val="0"/>
          <c:showSerName val="0"/>
          <c:showPercent val="0"/>
          <c:showBubbleSize val="0"/>
        </c:dLbls>
        <c:gapWidth val="80"/>
        <c:axId val="271389864"/>
        <c:axId val="271394960"/>
      </c:barChart>
      <c:catAx>
        <c:axId val="271389864"/>
        <c:scaling>
          <c:orientation val="minMax"/>
        </c:scaling>
        <c:delete val="0"/>
        <c:axPos val="b"/>
        <c:numFmt formatCode="General" sourceLinked="0"/>
        <c:majorTickMark val="out"/>
        <c:minorTickMark val="none"/>
        <c:tickLblPos val="nextTo"/>
        <c:crossAx val="271394960"/>
        <c:crosses val="autoZero"/>
        <c:auto val="1"/>
        <c:lblAlgn val="ctr"/>
        <c:lblOffset val="100"/>
        <c:noMultiLvlLbl val="0"/>
      </c:catAx>
      <c:valAx>
        <c:axId val="271394960"/>
        <c:scaling>
          <c:orientation val="minMax"/>
          <c:max val="80"/>
          <c:min val="30"/>
        </c:scaling>
        <c:delete val="0"/>
        <c:axPos val="l"/>
        <c:majorGridlines>
          <c:spPr>
            <a:ln>
              <a:solidFill>
                <a:schemeClr val="tx2">
                  <a:lumMod val="20000"/>
                  <a:lumOff val="80000"/>
                </a:schemeClr>
              </a:solidFill>
            </a:ln>
          </c:spPr>
        </c:majorGridlines>
        <c:title>
          <c:tx>
            <c:rich>
              <a:bodyPr rot="-5400000" vert="horz"/>
              <a:lstStyle/>
              <a:p>
                <a:pPr>
                  <a:defRPr/>
                </a:pPr>
                <a:r>
                  <a:rPr lang="en-US"/>
                  <a:t>Exam Score (%)</a:t>
                </a:r>
              </a:p>
            </c:rich>
          </c:tx>
          <c:layout>
            <c:manualLayout>
              <c:xMode val="edge"/>
              <c:yMode val="edge"/>
              <c:x val="9.74025974025974E-3"/>
              <c:y val="0.28994731773636201"/>
            </c:manualLayout>
          </c:layout>
          <c:overlay val="0"/>
        </c:title>
        <c:numFmt formatCode="0.0" sourceLinked="1"/>
        <c:majorTickMark val="out"/>
        <c:minorTickMark val="none"/>
        <c:tickLblPos val="nextTo"/>
        <c:crossAx val="271389864"/>
        <c:crosses val="autoZero"/>
        <c:crossBetween val="between"/>
        <c:majorUnit val="10"/>
      </c:valAx>
    </c:plotArea>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F6D4C-8443-4B85-A1F3-3D3F05AD3BB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0B340BF-3576-42EB-8FBE-61E5DF95F349}">
      <dgm:prSet phldrT="[Text]"/>
      <dgm:spPr/>
      <dgm:t>
        <a:bodyPr/>
        <a:lstStyle/>
        <a:p>
          <a:r>
            <a:rPr lang="en-US" b="1" dirty="0"/>
            <a:t> 2014: </a:t>
          </a:r>
          <a:r>
            <a:rPr lang="en-US" dirty="0">
              <a:solidFill>
                <a:srgbClr val="0070C0"/>
              </a:solidFill>
            </a:rPr>
            <a:t>Sentences; </a:t>
          </a:r>
          <a:r>
            <a:rPr lang="en-US" dirty="0">
              <a:solidFill>
                <a:srgbClr val="FF0000"/>
              </a:solidFill>
            </a:rPr>
            <a:t>statistics</a:t>
          </a:r>
        </a:p>
      </dgm:t>
    </dgm:pt>
    <dgm:pt modelId="{B2584151-EFF1-4C74-BA64-7167AD30EAE1}" type="parTrans" cxnId="{6EDECE16-E7A0-4C6C-B292-971C85B4BE71}">
      <dgm:prSet/>
      <dgm:spPr/>
      <dgm:t>
        <a:bodyPr/>
        <a:lstStyle/>
        <a:p>
          <a:endParaRPr lang="en-US"/>
        </a:p>
      </dgm:t>
    </dgm:pt>
    <dgm:pt modelId="{D2DEF442-A29A-4103-91EA-EA70AD002145}" type="sibTrans" cxnId="{6EDECE16-E7A0-4C6C-B292-971C85B4BE71}">
      <dgm:prSet/>
      <dgm:spPr/>
      <dgm:t>
        <a:bodyPr/>
        <a:lstStyle/>
        <a:p>
          <a:endParaRPr lang="en-US"/>
        </a:p>
      </dgm:t>
    </dgm:pt>
    <dgm:pt modelId="{5EF66A3A-E140-41DC-B3C3-7B43E1D2C691}">
      <dgm:prSet phldrT="[Text]"/>
      <dgm:spPr/>
      <dgm:t>
        <a:bodyPr/>
        <a:lstStyle/>
        <a:p>
          <a:r>
            <a:rPr lang="en-US" b="1" dirty="0"/>
            <a:t> 2015:        </a:t>
          </a:r>
          <a:r>
            <a:rPr lang="en-US" b="0" dirty="0"/>
            <a:t>   </a:t>
          </a:r>
        </a:p>
        <a:p>
          <a:r>
            <a:rPr lang="en-US" b="0" dirty="0">
              <a:solidFill>
                <a:srgbClr val="0070C0"/>
              </a:solidFill>
            </a:rPr>
            <a:t>If-then rules; </a:t>
          </a:r>
        </a:p>
        <a:p>
          <a:r>
            <a:rPr lang="en-US" dirty="0">
              <a:solidFill>
                <a:srgbClr val="FF0000"/>
              </a:solidFill>
            </a:rPr>
            <a:t>MLNs</a:t>
          </a:r>
        </a:p>
        <a:p>
          <a:r>
            <a:rPr lang="en-US" dirty="0"/>
            <a:t>Ensemble of solvers</a:t>
          </a:r>
        </a:p>
      </dgm:t>
    </dgm:pt>
    <dgm:pt modelId="{8201B55E-0179-4196-9FA2-56433732590B}" type="parTrans" cxnId="{DEACB6B0-8431-4F42-BBD1-D06B7F9E45B4}">
      <dgm:prSet/>
      <dgm:spPr/>
      <dgm:t>
        <a:bodyPr/>
        <a:lstStyle/>
        <a:p>
          <a:endParaRPr lang="en-US"/>
        </a:p>
      </dgm:t>
    </dgm:pt>
    <dgm:pt modelId="{37C773E3-500A-4AB8-A884-645AEE7B71E4}" type="sibTrans" cxnId="{DEACB6B0-8431-4F42-BBD1-D06B7F9E45B4}">
      <dgm:prSet/>
      <dgm:spPr/>
      <dgm:t>
        <a:bodyPr/>
        <a:lstStyle/>
        <a:p>
          <a:endParaRPr lang="en-US"/>
        </a:p>
      </dgm:t>
    </dgm:pt>
    <dgm:pt modelId="{EE3305DE-5C0A-41C4-8075-B175F2580E1B}">
      <dgm:prSet phldrT="[Text]"/>
      <dgm:spPr/>
      <dgm:t>
        <a:bodyPr/>
        <a:lstStyle/>
        <a:p>
          <a:r>
            <a:rPr lang="en-US" b="1" dirty="0"/>
            <a:t> 2015/6:      </a:t>
          </a:r>
        </a:p>
        <a:p>
          <a:endParaRPr lang="en-US" b="0" dirty="0">
            <a:solidFill>
              <a:srgbClr val="0070C0"/>
            </a:solidFill>
          </a:endParaRPr>
        </a:p>
        <a:p>
          <a:r>
            <a:rPr lang="en-US" b="0" dirty="0">
              <a:solidFill>
                <a:srgbClr val="0070C0"/>
              </a:solidFill>
            </a:rPr>
            <a:t>C</a:t>
          </a:r>
          <a:r>
            <a:rPr lang="en-US" dirty="0">
              <a:solidFill>
                <a:srgbClr val="0070C0"/>
              </a:solidFill>
            </a:rPr>
            <a:t>urated tables; </a:t>
          </a:r>
        </a:p>
        <a:p>
          <a:r>
            <a:rPr lang="en-US" dirty="0">
              <a:solidFill>
                <a:srgbClr val="FF0000"/>
              </a:solidFill>
            </a:rPr>
            <a:t>ILP</a:t>
          </a:r>
        </a:p>
        <a:p>
          <a:r>
            <a:rPr lang="en-US" dirty="0">
              <a:solidFill>
                <a:schemeClr val="tx1"/>
              </a:solidFill>
            </a:rPr>
            <a:t>Vector representation of meaning</a:t>
          </a:r>
        </a:p>
      </dgm:t>
    </dgm:pt>
    <dgm:pt modelId="{4F2FEA8D-5F92-492D-A920-0D0052FE2394}" type="parTrans" cxnId="{D3A2D8B8-010E-4698-8216-543E90CA5554}">
      <dgm:prSet/>
      <dgm:spPr/>
      <dgm:t>
        <a:bodyPr/>
        <a:lstStyle/>
        <a:p>
          <a:endParaRPr lang="en-US"/>
        </a:p>
      </dgm:t>
    </dgm:pt>
    <dgm:pt modelId="{2E18A560-17A5-4AB1-8C66-DBBB0AF39B39}" type="sibTrans" cxnId="{D3A2D8B8-010E-4698-8216-543E90CA5554}">
      <dgm:prSet/>
      <dgm:spPr/>
      <dgm:t>
        <a:bodyPr/>
        <a:lstStyle/>
        <a:p>
          <a:endParaRPr lang="en-US"/>
        </a:p>
      </dgm:t>
    </dgm:pt>
    <dgm:pt modelId="{C10E5EC8-0D30-4616-BA80-59FAF93D2C00}">
      <dgm:prSet phldrT="[Text]"/>
      <dgm:spPr/>
      <dgm:t>
        <a:bodyPr/>
        <a:lstStyle/>
        <a:p>
          <a:r>
            <a:rPr lang="en-US" b="1" dirty="0"/>
            <a:t> 2016:       </a:t>
          </a:r>
        </a:p>
        <a:p>
          <a:endParaRPr lang="en-US" b="0" dirty="0">
            <a:solidFill>
              <a:srgbClr val="0070C0"/>
            </a:solidFill>
          </a:endParaRPr>
        </a:p>
        <a:p>
          <a:r>
            <a:rPr lang="en-US" b="0" dirty="0">
              <a:solidFill>
                <a:srgbClr val="0070C0"/>
              </a:solidFill>
            </a:rPr>
            <a:t>Extracted </a:t>
          </a:r>
          <a:r>
            <a:rPr lang="en-US" dirty="0">
              <a:solidFill>
                <a:srgbClr val="0070C0"/>
              </a:solidFill>
            </a:rPr>
            <a:t>tuples + context; </a:t>
          </a:r>
        </a:p>
        <a:p>
          <a:r>
            <a:rPr lang="en-US" dirty="0">
              <a:solidFill>
                <a:srgbClr val="FF0000"/>
              </a:solidFill>
            </a:rPr>
            <a:t>ILP</a:t>
          </a:r>
        </a:p>
        <a:p>
          <a:r>
            <a:rPr lang="en-US" dirty="0"/>
            <a:t>Scalable extraction</a:t>
          </a:r>
        </a:p>
      </dgm:t>
    </dgm:pt>
    <dgm:pt modelId="{A31EF2C1-CBAD-4E72-8B67-DE7C15364333}" type="parTrans" cxnId="{1820D0DB-E210-4839-B4B0-8E0112CF0915}">
      <dgm:prSet/>
      <dgm:spPr/>
      <dgm:t>
        <a:bodyPr/>
        <a:lstStyle/>
        <a:p>
          <a:endParaRPr lang="en-US"/>
        </a:p>
      </dgm:t>
    </dgm:pt>
    <dgm:pt modelId="{F278F3DF-C183-45EB-94BF-72FF92BF640A}" type="sibTrans" cxnId="{1820D0DB-E210-4839-B4B0-8E0112CF0915}">
      <dgm:prSet/>
      <dgm:spPr/>
      <dgm:t>
        <a:bodyPr/>
        <a:lstStyle/>
        <a:p>
          <a:endParaRPr lang="en-US"/>
        </a:p>
      </dgm:t>
    </dgm:pt>
    <dgm:pt modelId="{F415AC90-87DC-4E6E-8730-A65F41656536}">
      <dgm:prSet phldrT="[Text]"/>
      <dgm:spPr/>
      <dgm:t>
        <a:bodyPr/>
        <a:lstStyle/>
        <a:p>
          <a:r>
            <a:rPr lang="en-US" b="1" dirty="0"/>
            <a:t> 2016: </a:t>
          </a:r>
        </a:p>
        <a:p>
          <a:r>
            <a:rPr lang="en-US" b="0" dirty="0">
              <a:solidFill>
                <a:srgbClr val="0070C0"/>
              </a:solidFill>
            </a:rPr>
            <a:t>Diagrams; </a:t>
          </a:r>
          <a:r>
            <a:rPr lang="en-US" b="0" dirty="0">
              <a:solidFill>
                <a:srgbClr val="FF0000"/>
              </a:solidFill>
            </a:rPr>
            <a:t>Semantic Parsing</a:t>
          </a:r>
        </a:p>
      </dgm:t>
    </dgm:pt>
    <dgm:pt modelId="{F9836385-A1BA-452B-B675-0CE9B1964D2A}" type="parTrans" cxnId="{C8B896D3-3B49-44BB-8AC4-FC8FFDF4CEB4}">
      <dgm:prSet/>
      <dgm:spPr/>
      <dgm:t>
        <a:bodyPr/>
        <a:lstStyle/>
        <a:p>
          <a:endParaRPr lang="en-US"/>
        </a:p>
      </dgm:t>
    </dgm:pt>
    <dgm:pt modelId="{B59BB3AE-8D5D-4453-9482-7700C02752FC}" type="sibTrans" cxnId="{C8B896D3-3B49-44BB-8AC4-FC8FFDF4CEB4}">
      <dgm:prSet/>
      <dgm:spPr/>
      <dgm:t>
        <a:bodyPr/>
        <a:lstStyle/>
        <a:p>
          <a:endParaRPr lang="en-US"/>
        </a:p>
      </dgm:t>
    </dgm:pt>
    <dgm:pt modelId="{7D7256D0-C7AF-48CC-A7E6-4EC2D80F0785}" type="pres">
      <dgm:prSet presAssocID="{837F6D4C-8443-4B85-A1F3-3D3F05AD3BBD}" presName="arrowDiagram" presStyleCnt="0">
        <dgm:presLayoutVars>
          <dgm:chMax val="5"/>
          <dgm:dir/>
          <dgm:resizeHandles val="exact"/>
        </dgm:presLayoutVars>
      </dgm:prSet>
      <dgm:spPr/>
    </dgm:pt>
    <dgm:pt modelId="{F6CB44D1-DB6F-41CE-BF55-E3EA1B288532}" type="pres">
      <dgm:prSet presAssocID="{837F6D4C-8443-4B85-A1F3-3D3F05AD3BBD}" presName="arrow" presStyleLbl="bgShp" presStyleIdx="0" presStyleCnt="1"/>
      <dgm:spPr>
        <a:ln>
          <a:solidFill>
            <a:schemeClr val="accent1">
              <a:lumMod val="40000"/>
              <a:lumOff val="60000"/>
            </a:schemeClr>
          </a:solidFill>
        </a:ln>
      </dgm:spPr>
    </dgm:pt>
    <dgm:pt modelId="{BF8450FB-6902-416F-B6AE-B129A3AD272C}" type="pres">
      <dgm:prSet presAssocID="{837F6D4C-8443-4B85-A1F3-3D3F05AD3BBD}" presName="arrowDiagram5" presStyleCnt="0"/>
      <dgm:spPr/>
    </dgm:pt>
    <dgm:pt modelId="{6638B9B8-C702-4556-B654-35B2F730FC17}" type="pres">
      <dgm:prSet presAssocID="{00B340BF-3576-42EB-8FBE-61E5DF95F349}" presName="bullet5a" presStyleLbl="node1" presStyleIdx="0" presStyleCnt="5"/>
      <dgm:spPr/>
    </dgm:pt>
    <dgm:pt modelId="{D0A99AD4-8113-4B22-9FC2-2704383E6DD9}" type="pres">
      <dgm:prSet presAssocID="{00B340BF-3576-42EB-8FBE-61E5DF95F349}" presName="textBox5a" presStyleLbl="revTx" presStyleIdx="0" presStyleCnt="5">
        <dgm:presLayoutVars>
          <dgm:bulletEnabled val="1"/>
        </dgm:presLayoutVars>
      </dgm:prSet>
      <dgm:spPr/>
    </dgm:pt>
    <dgm:pt modelId="{0465A8DB-1186-4162-97D2-1C18DC91FA81}" type="pres">
      <dgm:prSet presAssocID="{5EF66A3A-E140-41DC-B3C3-7B43E1D2C691}" presName="bullet5b" presStyleLbl="node1" presStyleIdx="1" presStyleCnt="5"/>
      <dgm:spPr/>
    </dgm:pt>
    <dgm:pt modelId="{DF5E82D5-1109-4928-B195-807C35003D04}" type="pres">
      <dgm:prSet presAssocID="{5EF66A3A-E140-41DC-B3C3-7B43E1D2C691}" presName="textBox5b" presStyleLbl="revTx" presStyleIdx="1" presStyleCnt="5">
        <dgm:presLayoutVars>
          <dgm:bulletEnabled val="1"/>
        </dgm:presLayoutVars>
      </dgm:prSet>
      <dgm:spPr/>
    </dgm:pt>
    <dgm:pt modelId="{8BF03A62-63BB-4618-A701-4855A7363849}" type="pres">
      <dgm:prSet presAssocID="{EE3305DE-5C0A-41C4-8075-B175F2580E1B}" presName="bullet5c" presStyleLbl="node1" presStyleIdx="2" presStyleCnt="5"/>
      <dgm:spPr/>
    </dgm:pt>
    <dgm:pt modelId="{529C0CAF-B99A-4070-9382-4B671DF4CA4D}" type="pres">
      <dgm:prSet presAssocID="{EE3305DE-5C0A-41C4-8075-B175F2580E1B}" presName="textBox5c" presStyleLbl="revTx" presStyleIdx="2" presStyleCnt="5">
        <dgm:presLayoutVars>
          <dgm:bulletEnabled val="1"/>
        </dgm:presLayoutVars>
      </dgm:prSet>
      <dgm:spPr/>
    </dgm:pt>
    <dgm:pt modelId="{13EEB62B-6D14-47AD-9C9E-D561C35E24CA}" type="pres">
      <dgm:prSet presAssocID="{C10E5EC8-0D30-4616-BA80-59FAF93D2C00}" presName="bullet5d" presStyleLbl="node1" presStyleIdx="3" presStyleCnt="5"/>
      <dgm:spPr/>
    </dgm:pt>
    <dgm:pt modelId="{3D13D9D0-E8D3-4E75-B747-1C3E0E61E03B}" type="pres">
      <dgm:prSet presAssocID="{C10E5EC8-0D30-4616-BA80-59FAF93D2C00}" presName="textBox5d" presStyleLbl="revTx" presStyleIdx="3" presStyleCnt="5">
        <dgm:presLayoutVars>
          <dgm:bulletEnabled val="1"/>
        </dgm:presLayoutVars>
      </dgm:prSet>
      <dgm:spPr/>
    </dgm:pt>
    <dgm:pt modelId="{892E95B8-57A2-4B61-8ADB-AA4E29C070F6}" type="pres">
      <dgm:prSet presAssocID="{F415AC90-87DC-4E6E-8730-A65F41656536}" presName="bullet5e" presStyleLbl="node1" presStyleIdx="4" presStyleCnt="5"/>
      <dgm:spPr/>
    </dgm:pt>
    <dgm:pt modelId="{DA81CA98-4F9C-45DB-8039-E86E4945FD00}" type="pres">
      <dgm:prSet presAssocID="{F415AC90-87DC-4E6E-8730-A65F41656536}" presName="textBox5e" presStyleLbl="revTx" presStyleIdx="4" presStyleCnt="5">
        <dgm:presLayoutVars>
          <dgm:bulletEnabled val="1"/>
        </dgm:presLayoutVars>
      </dgm:prSet>
      <dgm:spPr/>
    </dgm:pt>
  </dgm:ptLst>
  <dgm:cxnLst>
    <dgm:cxn modelId="{D3A2D8B8-010E-4698-8216-543E90CA5554}" srcId="{837F6D4C-8443-4B85-A1F3-3D3F05AD3BBD}" destId="{EE3305DE-5C0A-41C4-8075-B175F2580E1B}" srcOrd="2" destOrd="0" parTransId="{4F2FEA8D-5F92-492D-A920-0D0052FE2394}" sibTransId="{2E18A560-17A5-4AB1-8C66-DBBB0AF39B39}"/>
    <dgm:cxn modelId="{6EDECE16-E7A0-4C6C-B292-971C85B4BE71}" srcId="{837F6D4C-8443-4B85-A1F3-3D3F05AD3BBD}" destId="{00B340BF-3576-42EB-8FBE-61E5DF95F349}" srcOrd="0" destOrd="0" parTransId="{B2584151-EFF1-4C74-BA64-7167AD30EAE1}" sibTransId="{D2DEF442-A29A-4103-91EA-EA70AD002145}"/>
    <dgm:cxn modelId="{701D9406-9D0C-4D85-8BBB-14971C557811}" type="presOf" srcId="{F415AC90-87DC-4E6E-8730-A65F41656536}" destId="{DA81CA98-4F9C-45DB-8039-E86E4945FD00}" srcOrd="0" destOrd="0" presId="urn:microsoft.com/office/officeart/2005/8/layout/arrow2"/>
    <dgm:cxn modelId="{3BA9EE6B-22E9-4226-9D28-CD1AEE8805A1}" type="presOf" srcId="{EE3305DE-5C0A-41C4-8075-B175F2580E1B}" destId="{529C0CAF-B99A-4070-9382-4B671DF4CA4D}" srcOrd="0" destOrd="0" presId="urn:microsoft.com/office/officeart/2005/8/layout/arrow2"/>
    <dgm:cxn modelId="{F159042A-2C6A-4CA6-8DB9-6906E8465F96}" type="presOf" srcId="{00B340BF-3576-42EB-8FBE-61E5DF95F349}" destId="{D0A99AD4-8113-4B22-9FC2-2704383E6DD9}" srcOrd="0" destOrd="0" presId="urn:microsoft.com/office/officeart/2005/8/layout/arrow2"/>
    <dgm:cxn modelId="{DEACB6B0-8431-4F42-BBD1-D06B7F9E45B4}" srcId="{837F6D4C-8443-4B85-A1F3-3D3F05AD3BBD}" destId="{5EF66A3A-E140-41DC-B3C3-7B43E1D2C691}" srcOrd="1" destOrd="0" parTransId="{8201B55E-0179-4196-9FA2-56433732590B}" sibTransId="{37C773E3-500A-4AB8-A884-645AEE7B71E4}"/>
    <dgm:cxn modelId="{784721CA-59BC-4AE5-A5C1-2FE5D861FCC9}" type="presOf" srcId="{837F6D4C-8443-4B85-A1F3-3D3F05AD3BBD}" destId="{7D7256D0-C7AF-48CC-A7E6-4EC2D80F0785}" srcOrd="0" destOrd="0" presId="urn:microsoft.com/office/officeart/2005/8/layout/arrow2"/>
    <dgm:cxn modelId="{F53CC1F6-BF18-403E-9743-4AA3CC3B8A6F}" type="presOf" srcId="{5EF66A3A-E140-41DC-B3C3-7B43E1D2C691}" destId="{DF5E82D5-1109-4928-B195-807C35003D04}" srcOrd="0" destOrd="0" presId="urn:microsoft.com/office/officeart/2005/8/layout/arrow2"/>
    <dgm:cxn modelId="{27EFE7EE-E1D7-4F4A-A880-5421B9474E4B}" type="presOf" srcId="{C10E5EC8-0D30-4616-BA80-59FAF93D2C00}" destId="{3D13D9D0-E8D3-4E75-B747-1C3E0E61E03B}" srcOrd="0" destOrd="0" presId="urn:microsoft.com/office/officeart/2005/8/layout/arrow2"/>
    <dgm:cxn modelId="{C8B896D3-3B49-44BB-8AC4-FC8FFDF4CEB4}" srcId="{837F6D4C-8443-4B85-A1F3-3D3F05AD3BBD}" destId="{F415AC90-87DC-4E6E-8730-A65F41656536}" srcOrd="4" destOrd="0" parTransId="{F9836385-A1BA-452B-B675-0CE9B1964D2A}" sibTransId="{B59BB3AE-8D5D-4453-9482-7700C02752FC}"/>
    <dgm:cxn modelId="{1820D0DB-E210-4839-B4B0-8E0112CF0915}" srcId="{837F6D4C-8443-4B85-A1F3-3D3F05AD3BBD}" destId="{C10E5EC8-0D30-4616-BA80-59FAF93D2C00}" srcOrd="3" destOrd="0" parTransId="{A31EF2C1-CBAD-4E72-8B67-DE7C15364333}" sibTransId="{F278F3DF-C183-45EB-94BF-72FF92BF640A}"/>
    <dgm:cxn modelId="{75C9AB42-BCC5-49C2-B9E4-0155AA15C8E1}" type="presParOf" srcId="{7D7256D0-C7AF-48CC-A7E6-4EC2D80F0785}" destId="{F6CB44D1-DB6F-41CE-BF55-E3EA1B288532}" srcOrd="0" destOrd="0" presId="urn:microsoft.com/office/officeart/2005/8/layout/arrow2"/>
    <dgm:cxn modelId="{63C84AED-E368-421B-884A-2705BF52590D}" type="presParOf" srcId="{7D7256D0-C7AF-48CC-A7E6-4EC2D80F0785}" destId="{BF8450FB-6902-416F-B6AE-B129A3AD272C}" srcOrd="1" destOrd="0" presId="urn:microsoft.com/office/officeart/2005/8/layout/arrow2"/>
    <dgm:cxn modelId="{436A21BF-65AA-4CA0-B57E-91E3B6796826}" type="presParOf" srcId="{BF8450FB-6902-416F-B6AE-B129A3AD272C}" destId="{6638B9B8-C702-4556-B654-35B2F730FC17}" srcOrd="0" destOrd="0" presId="urn:microsoft.com/office/officeart/2005/8/layout/arrow2"/>
    <dgm:cxn modelId="{6C0B5E4E-8CEF-42A3-9B09-F799F77A2C7F}" type="presParOf" srcId="{BF8450FB-6902-416F-B6AE-B129A3AD272C}" destId="{D0A99AD4-8113-4B22-9FC2-2704383E6DD9}" srcOrd="1" destOrd="0" presId="urn:microsoft.com/office/officeart/2005/8/layout/arrow2"/>
    <dgm:cxn modelId="{50786196-35CC-4FAF-99FF-2FD86ECCB0FC}" type="presParOf" srcId="{BF8450FB-6902-416F-B6AE-B129A3AD272C}" destId="{0465A8DB-1186-4162-97D2-1C18DC91FA81}" srcOrd="2" destOrd="0" presId="urn:microsoft.com/office/officeart/2005/8/layout/arrow2"/>
    <dgm:cxn modelId="{47D7057B-B231-4729-A142-8A446B5AC52D}" type="presParOf" srcId="{BF8450FB-6902-416F-B6AE-B129A3AD272C}" destId="{DF5E82D5-1109-4928-B195-807C35003D04}" srcOrd="3" destOrd="0" presId="urn:microsoft.com/office/officeart/2005/8/layout/arrow2"/>
    <dgm:cxn modelId="{8C2D3310-0A81-4556-833A-8A9DC61627CB}" type="presParOf" srcId="{BF8450FB-6902-416F-B6AE-B129A3AD272C}" destId="{8BF03A62-63BB-4618-A701-4855A7363849}" srcOrd="4" destOrd="0" presId="urn:microsoft.com/office/officeart/2005/8/layout/arrow2"/>
    <dgm:cxn modelId="{BB98C771-83D8-4CCC-906D-1DF5B4C14B0F}" type="presParOf" srcId="{BF8450FB-6902-416F-B6AE-B129A3AD272C}" destId="{529C0CAF-B99A-4070-9382-4B671DF4CA4D}" srcOrd="5" destOrd="0" presId="urn:microsoft.com/office/officeart/2005/8/layout/arrow2"/>
    <dgm:cxn modelId="{01E65379-31E7-442A-9199-69E8AD5F952C}" type="presParOf" srcId="{BF8450FB-6902-416F-B6AE-B129A3AD272C}" destId="{13EEB62B-6D14-47AD-9C9E-D561C35E24CA}" srcOrd="6" destOrd="0" presId="urn:microsoft.com/office/officeart/2005/8/layout/arrow2"/>
    <dgm:cxn modelId="{412E60E0-DC9C-4B3D-A845-E16190C5B978}" type="presParOf" srcId="{BF8450FB-6902-416F-B6AE-B129A3AD272C}" destId="{3D13D9D0-E8D3-4E75-B747-1C3E0E61E03B}" srcOrd="7" destOrd="0" presId="urn:microsoft.com/office/officeart/2005/8/layout/arrow2"/>
    <dgm:cxn modelId="{E7E893F7-549C-4CF2-819F-992CFAFFCF04}" type="presParOf" srcId="{BF8450FB-6902-416F-B6AE-B129A3AD272C}" destId="{892E95B8-57A2-4B61-8ADB-AA4E29C070F6}" srcOrd="8" destOrd="0" presId="urn:microsoft.com/office/officeart/2005/8/layout/arrow2"/>
    <dgm:cxn modelId="{B8B39C2F-40C8-4D52-8497-3E5999CA695A}" type="presParOf" srcId="{BF8450FB-6902-416F-B6AE-B129A3AD272C}" destId="{DA81CA98-4F9C-45DB-8039-E86E4945FD0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B44D1-DB6F-41CE-BF55-E3EA1B288532}">
      <dsp:nvSpPr>
        <dsp:cNvPr id="0" name=""/>
        <dsp:cNvSpPr/>
      </dsp:nvSpPr>
      <dsp:spPr>
        <a:xfrm>
          <a:off x="0" y="62706"/>
          <a:ext cx="8382000" cy="5238750"/>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40000"/>
              <a:lumOff val="60000"/>
            </a:schemeClr>
          </a:solidFill>
        </a:ln>
        <a:effectLst/>
      </dsp:spPr>
      <dsp:style>
        <a:lnRef idx="0">
          <a:scrgbClr r="0" g="0" b="0"/>
        </a:lnRef>
        <a:fillRef idx="1">
          <a:scrgbClr r="0" g="0" b="0"/>
        </a:fillRef>
        <a:effectRef idx="0">
          <a:scrgbClr r="0" g="0" b="0"/>
        </a:effectRef>
        <a:fontRef idx="minor"/>
      </dsp:style>
    </dsp:sp>
    <dsp:sp modelId="{6638B9B8-C702-4556-B654-35B2F730FC17}">
      <dsp:nvSpPr>
        <dsp:cNvPr id="0" name=""/>
        <dsp:cNvSpPr/>
      </dsp:nvSpPr>
      <dsp:spPr>
        <a:xfrm>
          <a:off x="825627" y="3958241"/>
          <a:ext cx="192786" cy="192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99AD4-8113-4B22-9FC2-2704383E6DD9}">
      <dsp:nvSpPr>
        <dsp:cNvPr id="0" name=""/>
        <dsp:cNvSpPr/>
      </dsp:nvSpPr>
      <dsp:spPr>
        <a:xfrm>
          <a:off x="922020" y="4054634"/>
          <a:ext cx="1098042"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53"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 2014: </a:t>
          </a:r>
          <a:r>
            <a:rPr lang="en-US" sz="1500" kern="1200" dirty="0">
              <a:solidFill>
                <a:srgbClr val="0070C0"/>
              </a:solidFill>
            </a:rPr>
            <a:t>Sentences; </a:t>
          </a:r>
          <a:r>
            <a:rPr lang="en-US" sz="1500" kern="1200" dirty="0">
              <a:solidFill>
                <a:srgbClr val="FF0000"/>
              </a:solidFill>
            </a:rPr>
            <a:t>statistics</a:t>
          </a:r>
        </a:p>
      </dsp:txBody>
      <dsp:txXfrm>
        <a:off x="922020" y="4054634"/>
        <a:ext cx="1098042" cy="1246822"/>
      </dsp:txXfrm>
    </dsp:sp>
    <dsp:sp modelId="{0465A8DB-1186-4162-97D2-1C18DC91FA81}">
      <dsp:nvSpPr>
        <dsp:cNvPr id="0" name=""/>
        <dsp:cNvSpPr/>
      </dsp:nvSpPr>
      <dsp:spPr>
        <a:xfrm>
          <a:off x="1869186" y="2955544"/>
          <a:ext cx="301752" cy="301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E82D5-1109-4928-B195-807C35003D04}">
      <dsp:nvSpPr>
        <dsp:cNvPr id="0" name=""/>
        <dsp:cNvSpPr/>
      </dsp:nvSpPr>
      <dsp:spPr>
        <a:xfrm>
          <a:off x="2020062" y="3106420"/>
          <a:ext cx="1391412" cy="219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92"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 2015:        </a:t>
          </a:r>
          <a:r>
            <a:rPr lang="en-US" sz="1500" b="0" kern="1200" dirty="0"/>
            <a:t>   </a:t>
          </a:r>
        </a:p>
        <a:p>
          <a:pPr marL="0" lvl="0" indent="0" algn="l" defTabSz="666750">
            <a:lnSpc>
              <a:spcPct val="90000"/>
            </a:lnSpc>
            <a:spcBef>
              <a:spcPct val="0"/>
            </a:spcBef>
            <a:spcAft>
              <a:spcPct val="35000"/>
            </a:spcAft>
            <a:buNone/>
          </a:pPr>
          <a:r>
            <a:rPr lang="en-US" sz="1500" b="0" kern="1200" dirty="0">
              <a:solidFill>
                <a:srgbClr val="0070C0"/>
              </a:solidFill>
            </a:rPr>
            <a:t>If-then rules; </a:t>
          </a:r>
        </a:p>
        <a:p>
          <a:pPr marL="0" lvl="0" indent="0" algn="l" defTabSz="666750">
            <a:lnSpc>
              <a:spcPct val="90000"/>
            </a:lnSpc>
            <a:spcBef>
              <a:spcPct val="0"/>
            </a:spcBef>
            <a:spcAft>
              <a:spcPct val="35000"/>
            </a:spcAft>
            <a:buNone/>
          </a:pPr>
          <a:r>
            <a:rPr lang="en-US" sz="1500" kern="1200" dirty="0">
              <a:solidFill>
                <a:srgbClr val="FF0000"/>
              </a:solidFill>
            </a:rPr>
            <a:t>MLNs</a:t>
          </a:r>
        </a:p>
        <a:p>
          <a:pPr marL="0" lvl="0" indent="0" algn="l" defTabSz="666750">
            <a:lnSpc>
              <a:spcPct val="90000"/>
            </a:lnSpc>
            <a:spcBef>
              <a:spcPct val="0"/>
            </a:spcBef>
            <a:spcAft>
              <a:spcPct val="35000"/>
            </a:spcAft>
            <a:buNone/>
          </a:pPr>
          <a:r>
            <a:rPr lang="en-US" sz="1500" kern="1200" dirty="0"/>
            <a:t>Ensemble of solvers</a:t>
          </a:r>
        </a:p>
      </dsp:txBody>
      <dsp:txXfrm>
        <a:off x="2020062" y="3106420"/>
        <a:ext cx="1391412" cy="2195036"/>
      </dsp:txXfrm>
    </dsp:sp>
    <dsp:sp modelId="{8BF03A62-63BB-4618-A701-4855A7363849}">
      <dsp:nvSpPr>
        <dsp:cNvPr id="0" name=""/>
        <dsp:cNvSpPr/>
      </dsp:nvSpPr>
      <dsp:spPr>
        <a:xfrm>
          <a:off x="3210306" y="2156110"/>
          <a:ext cx="402336" cy="402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C0CAF-B99A-4070-9382-4B671DF4CA4D}">
      <dsp:nvSpPr>
        <dsp:cNvPr id="0" name=""/>
        <dsp:cNvSpPr/>
      </dsp:nvSpPr>
      <dsp:spPr>
        <a:xfrm>
          <a:off x="3411474" y="2357278"/>
          <a:ext cx="1617726" cy="294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90"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 2015/6:      </a:t>
          </a:r>
        </a:p>
        <a:p>
          <a:pPr marL="0" lvl="0" indent="0" algn="l" defTabSz="666750">
            <a:lnSpc>
              <a:spcPct val="90000"/>
            </a:lnSpc>
            <a:spcBef>
              <a:spcPct val="0"/>
            </a:spcBef>
            <a:spcAft>
              <a:spcPct val="35000"/>
            </a:spcAft>
            <a:buNone/>
          </a:pPr>
          <a:endParaRPr lang="en-US" sz="1500" b="0" kern="1200" dirty="0">
            <a:solidFill>
              <a:srgbClr val="0070C0"/>
            </a:solidFill>
          </a:endParaRPr>
        </a:p>
        <a:p>
          <a:pPr marL="0" lvl="0" indent="0" algn="l" defTabSz="666750">
            <a:lnSpc>
              <a:spcPct val="90000"/>
            </a:lnSpc>
            <a:spcBef>
              <a:spcPct val="0"/>
            </a:spcBef>
            <a:spcAft>
              <a:spcPct val="35000"/>
            </a:spcAft>
            <a:buNone/>
          </a:pPr>
          <a:r>
            <a:rPr lang="en-US" sz="1500" b="0" kern="1200" dirty="0">
              <a:solidFill>
                <a:srgbClr val="0070C0"/>
              </a:solidFill>
            </a:rPr>
            <a:t>C</a:t>
          </a:r>
          <a:r>
            <a:rPr lang="en-US" sz="1500" kern="1200" dirty="0">
              <a:solidFill>
                <a:srgbClr val="0070C0"/>
              </a:solidFill>
            </a:rPr>
            <a:t>urated tables; </a:t>
          </a:r>
        </a:p>
        <a:p>
          <a:pPr marL="0" lvl="0" indent="0" algn="l" defTabSz="666750">
            <a:lnSpc>
              <a:spcPct val="90000"/>
            </a:lnSpc>
            <a:spcBef>
              <a:spcPct val="0"/>
            </a:spcBef>
            <a:spcAft>
              <a:spcPct val="35000"/>
            </a:spcAft>
            <a:buNone/>
          </a:pPr>
          <a:r>
            <a:rPr lang="en-US" sz="1500" kern="1200" dirty="0">
              <a:solidFill>
                <a:srgbClr val="FF0000"/>
              </a:solidFill>
            </a:rPr>
            <a:t>ILP</a:t>
          </a:r>
        </a:p>
        <a:p>
          <a:pPr marL="0" lvl="0" indent="0" algn="l" defTabSz="666750">
            <a:lnSpc>
              <a:spcPct val="90000"/>
            </a:lnSpc>
            <a:spcBef>
              <a:spcPct val="0"/>
            </a:spcBef>
            <a:spcAft>
              <a:spcPct val="35000"/>
            </a:spcAft>
            <a:buNone/>
          </a:pPr>
          <a:r>
            <a:rPr lang="en-US" sz="1500" kern="1200" dirty="0">
              <a:solidFill>
                <a:schemeClr val="tx1"/>
              </a:solidFill>
            </a:rPr>
            <a:t>Vector representation of meaning</a:t>
          </a:r>
        </a:p>
      </dsp:txBody>
      <dsp:txXfrm>
        <a:off x="3411474" y="2357278"/>
        <a:ext cx="1617726" cy="2944177"/>
      </dsp:txXfrm>
    </dsp:sp>
    <dsp:sp modelId="{13EEB62B-6D14-47AD-9C9E-D561C35E24CA}">
      <dsp:nvSpPr>
        <dsp:cNvPr id="0" name=""/>
        <dsp:cNvSpPr/>
      </dsp:nvSpPr>
      <dsp:spPr>
        <a:xfrm>
          <a:off x="4769358" y="1531651"/>
          <a:ext cx="519684" cy="519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3D9D0-E8D3-4E75-B747-1C3E0E61E03B}">
      <dsp:nvSpPr>
        <dsp:cNvPr id="0" name=""/>
        <dsp:cNvSpPr/>
      </dsp:nvSpPr>
      <dsp:spPr>
        <a:xfrm>
          <a:off x="5029200" y="1791494"/>
          <a:ext cx="1676400" cy="35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370"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 2016:       </a:t>
          </a:r>
        </a:p>
        <a:p>
          <a:pPr marL="0" lvl="0" indent="0" algn="l" defTabSz="666750">
            <a:lnSpc>
              <a:spcPct val="90000"/>
            </a:lnSpc>
            <a:spcBef>
              <a:spcPct val="0"/>
            </a:spcBef>
            <a:spcAft>
              <a:spcPct val="35000"/>
            </a:spcAft>
            <a:buNone/>
          </a:pPr>
          <a:endParaRPr lang="en-US" sz="1500" b="0" kern="1200" dirty="0">
            <a:solidFill>
              <a:srgbClr val="0070C0"/>
            </a:solidFill>
          </a:endParaRPr>
        </a:p>
        <a:p>
          <a:pPr marL="0" lvl="0" indent="0" algn="l" defTabSz="666750">
            <a:lnSpc>
              <a:spcPct val="90000"/>
            </a:lnSpc>
            <a:spcBef>
              <a:spcPct val="0"/>
            </a:spcBef>
            <a:spcAft>
              <a:spcPct val="35000"/>
            </a:spcAft>
            <a:buNone/>
          </a:pPr>
          <a:r>
            <a:rPr lang="en-US" sz="1500" b="0" kern="1200" dirty="0">
              <a:solidFill>
                <a:srgbClr val="0070C0"/>
              </a:solidFill>
            </a:rPr>
            <a:t>Extracted </a:t>
          </a:r>
          <a:r>
            <a:rPr lang="en-US" sz="1500" kern="1200" dirty="0">
              <a:solidFill>
                <a:srgbClr val="0070C0"/>
              </a:solidFill>
            </a:rPr>
            <a:t>tuples + context; </a:t>
          </a:r>
        </a:p>
        <a:p>
          <a:pPr marL="0" lvl="0" indent="0" algn="l" defTabSz="666750">
            <a:lnSpc>
              <a:spcPct val="90000"/>
            </a:lnSpc>
            <a:spcBef>
              <a:spcPct val="0"/>
            </a:spcBef>
            <a:spcAft>
              <a:spcPct val="35000"/>
            </a:spcAft>
            <a:buNone/>
          </a:pPr>
          <a:r>
            <a:rPr lang="en-US" sz="1500" kern="1200" dirty="0">
              <a:solidFill>
                <a:srgbClr val="FF0000"/>
              </a:solidFill>
            </a:rPr>
            <a:t>ILP</a:t>
          </a:r>
        </a:p>
        <a:p>
          <a:pPr marL="0" lvl="0" indent="0" algn="l" defTabSz="666750">
            <a:lnSpc>
              <a:spcPct val="90000"/>
            </a:lnSpc>
            <a:spcBef>
              <a:spcPct val="0"/>
            </a:spcBef>
            <a:spcAft>
              <a:spcPct val="35000"/>
            </a:spcAft>
            <a:buNone/>
          </a:pPr>
          <a:r>
            <a:rPr lang="en-US" sz="1500" kern="1200" dirty="0"/>
            <a:t>Scalable extraction</a:t>
          </a:r>
        </a:p>
      </dsp:txBody>
      <dsp:txXfrm>
        <a:off x="5029200" y="1791494"/>
        <a:ext cx="1676400" cy="3509962"/>
      </dsp:txXfrm>
    </dsp:sp>
    <dsp:sp modelId="{892E95B8-57A2-4B61-8ADB-AA4E29C070F6}">
      <dsp:nvSpPr>
        <dsp:cNvPr id="0" name=""/>
        <dsp:cNvSpPr/>
      </dsp:nvSpPr>
      <dsp:spPr>
        <a:xfrm>
          <a:off x="6374511" y="1114647"/>
          <a:ext cx="662178" cy="662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1CA98-4F9C-45DB-8039-E86E4945FD00}">
      <dsp:nvSpPr>
        <dsp:cNvPr id="0" name=""/>
        <dsp:cNvSpPr/>
      </dsp:nvSpPr>
      <dsp:spPr>
        <a:xfrm>
          <a:off x="6705600" y="1445736"/>
          <a:ext cx="1676400" cy="385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74"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 2016: </a:t>
          </a:r>
        </a:p>
        <a:p>
          <a:pPr marL="0" lvl="0" indent="0" algn="l" defTabSz="666750">
            <a:lnSpc>
              <a:spcPct val="90000"/>
            </a:lnSpc>
            <a:spcBef>
              <a:spcPct val="0"/>
            </a:spcBef>
            <a:spcAft>
              <a:spcPct val="35000"/>
            </a:spcAft>
            <a:buNone/>
          </a:pPr>
          <a:r>
            <a:rPr lang="en-US" sz="1500" b="0" kern="1200" dirty="0">
              <a:solidFill>
                <a:srgbClr val="0070C0"/>
              </a:solidFill>
            </a:rPr>
            <a:t>Diagrams; </a:t>
          </a:r>
          <a:r>
            <a:rPr lang="en-US" sz="1500" b="0" kern="1200" dirty="0">
              <a:solidFill>
                <a:srgbClr val="FF0000"/>
              </a:solidFill>
            </a:rPr>
            <a:t>Semantic Parsing</a:t>
          </a:r>
        </a:p>
      </dsp:txBody>
      <dsp:txXfrm>
        <a:off x="6705600" y="1445736"/>
        <a:ext cx="1676400" cy="38557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F294148-D2BD-A84D-84E3-AC6A55E1AB0F}" type="datetimeFigureOut">
              <a:rPr lang="en-US" smtClean="0"/>
              <a:t>6/16/2016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0EBD22C-107C-4B47-B691-65DFEBC2E6D1}" type="slidenum">
              <a:rPr lang="en-US" smtClean="0"/>
              <a:t>‹#›</a:t>
            </a:fld>
            <a:endParaRPr lang="en-US"/>
          </a:p>
        </p:txBody>
      </p:sp>
    </p:spTree>
    <p:extLst>
      <p:ext uri="{BB962C8B-B14F-4D97-AF65-F5344CB8AC3E}">
        <p14:creationId xmlns:p14="http://schemas.microsoft.com/office/powerpoint/2010/main" val="1392116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450C2A2-47DF-420F-9BC9-8E03C333D62E}" type="slidenum">
              <a:rPr lang="en-US"/>
              <a:pPr/>
              <a:t>‹#›</a:t>
            </a:fld>
            <a:endParaRPr lang="en-US"/>
          </a:p>
        </p:txBody>
      </p:sp>
    </p:spTree>
    <p:extLst>
      <p:ext uri="{BB962C8B-B14F-4D97-AF65-F5344CB8AC3E}">
        <p14:creationId xmlns:p14="http://schemas.microsoft.com/office/powerpoint/2010/main" val="393986396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a:t>
            </a:fld>
            <a:endParaRPr lang="en-US"/>
          </a:p>
        </p:txBody>
      </p:sp>
    </p:spTree>
    <p:extLst>
      <p:ext uri="{BB962C8B-B14F-4D97-AF65-F5344CB8AC3E}">
        <p14:creationId xmlns:p14="http://schemas.microsoft.com/office/powerpoint/2010/main" val="290459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lIns="90443" tIns="45222" rIns="90443" bIns="45222"/>
          <a:lstStyle/>
          <a:p>
            <a:pPr lvl="0"/>
            <a:endParaRPr dirty="0"/>
          </a:p>
        </p:txBody>
      </p:sp>
      <p:sp>
        <p:nvSpPr>
          <p:cNvPr id="67" name="Shape 67"/>
          <p:cNvSpPr>
            <a:spLocks noGrp="1"/>
          </p:cNvSpPr>
          <p:nvPr>
            <p:ph type="body" sz="quarter" idx="1"/>
          </p:nvPr>
        </p:nvSpPr>
        <p:spPr>
          <a:prstGeom prst="rect">
            <a:avLst/>
          </a:prstGeom>
        </p:spPr>
        <p:txBody>
          <a:bodyPr/>
          <a:lstStyle>
            <a:lvl1pPr>
              <a:lnSpc>
                <a:spcPct val="117999"/>
              </a:lnSpc>
            </a:lvl1pPr>
          </a:lstStyle>
          <a:p>
            <a:pPr lvl="0">
              <a:defRPr sz="1800"/>
            </a:pPr>
            <a:r>
              <a:rPr sz="2200" dirty="0"/>
              <a:t>Explain food webs, kinds of food web questions.</a:t>
            </a:r>
          </a:p>
        </p:txBody>
      </p:sp>
    </p:spTree>
    <p:extLst>
      <p:ext uri="{BB962C8B-B14F-4D97-AF65-F5344CB8AC3E}">
        <p14:creationId xmlns:p14="http://schemas.microsoft.com/office/powerpoint/2010/main" val="386884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15</a:t>
            </a:fld>
            <a:endParaRPr lang="en-US"/>
          </a:p>
        </p:txBody>
      </p:sp>
    </p:spTree>
    <p:extLst>
      <p:ext uri="{BB962C8B-B14F-4D97-AF65-F5344CB8AC3E}">
        <p14:creationId xmlns:p14="http://schemas.microsoft.com/office/powerpoint/2010/main" val="395257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16</a:t>
            </a:fld>
            <a:endParaRPr lang="en-US"/>
          </a:p>
        </p:txBody>
      </p:sp>
    </p:spTree>
    <p:extLst>
      <p:ext uri="{BB962C8B-B14F-4D97-AF65-F5344CB8AC3E}">
        <p14:creationId xmlns:p14="http://schemas.microsoft.com/office/powerpoint/2010/main" val="219453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 remove</a:t>
            </a:r>
            <a:r>
              <a:rPr lang="en-US" baseline="0" dirty="0"/>
              <a:t> comic font from bottom right—should be same font. DONE</a:t>
            </a:r>
          </a:p>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17</a:t>
            </a:fld>
            <a:endParaRPr lang="en-US"/>
          </a:p>
        </p:txBody>
      </p:sp>
    </p:spTree>
    <p:extLst>
      <p:ext uri="{BB962C8B-B14F-4D97-AF65-F5344CB8AC3E}">
        <p14:creationId xmlns:p14="http://schemas.microsoft.com/office/powerpoint/2010/main" val="263283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18</a:t>
            </a:fld>
            <a:endParaRPr lang="en-US"/>
          </a:p>
        </p:txBody>
      </p:sp>
    </p:spTree>
    <p:extLst>
      <p:ext uri="{BB962C8B-B14F-4D97-AF65-F5344CB8AC3E}">
        <p14:creationId xmlns:p14="http://schemas.microsoft.com/office/powerpoint/2010/main" val="137658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19</a:t>
            </a:fld>
            <a:endParaRPr lang="en-US"/>
          </a:p>
        </p:txBody>
      </p:sp>
    </p:spTree>
    <p:extLst>
      <p:ext uri="{BB962C8B-B14F-4D97-AF65-F5344CB8AC3E}">
        <p14:creationId xmlns:p14="http://schemas.microsoft.com/office/powerpoint/2010/main" val="139783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20</a:t>
            </a:fld>
            <a:endParaRPr lang="en-US"/>
          </a:p>
        </p:txBody>
      </p:sp>
    </p:spTree>
    <p:extLst>
      <p:ext uri="{BB962C8B-B14F-4D97-AF65-F5344CB8AC3E}">
        <p14:creationId xmlns:p14="http://schemas.microsoft.com/office/powerpoint/2010/main" val="141554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baseline="0" dirty="0"/>
              <a:t>o have a closer look, here are building blocks of the solver; knowledge tables are all fed to the ILP model builder, as well as a question. The ILP model builder uses a lexical similarity or entailment module to “stich together” pieces of information and create an optimization problem….  </a:t>
            </a:r>
          </a:p>
          <a:p>
            <a:r>
              <a:rPr lang="en-US" baseline="0" dirty="0"/>
              <a:t>In this project proposal we will open up these two boxes. Why? Mainly because in our initial design we somehow glued them together to work. But now we think we do better. </a:t>
            </a:r>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21</a:t>
            </a:fld>
            <a:endParaRPr lang="en-US"/>
          </a:p>
        </p:txBody>
      </p:sp>
    </p:spTree>
    <p:extLst>
      <p:ext uri="{BB962C8B-B14F-4D97-AF65-F5344CB8AC3E}">
        <p14:creationId xmlns:p14="http://schemas.microsoft.com/office/powerpoint/2010/main" val="99025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lIns="90443" tIns="45222" rIns="90443" bIns="45222"/>
          <a:lstStyle/>
          <a:p>
            <a:pPr lvl="0"/>
            <a:endParaRPr dirty="0"/>
          </a:p>
        </p:txBody>
      </p:sp>
      <p:sp>
        <p:nvSpPr>
          <p:cNvPr id="67" name="Shape 67"/>
          <p:cNvSpPr>
            <a:spLocks noGrp="1"/>
          </p:cNvSpPr>
          <p:nvPr>
            <p:ph type="body" sz="quarter" idx="1"/>
          </p:nvPr>
        </p:nvSpPr>
        <p:spPr>
          <a:prstGeom prst="rect">
            <a:avLst/>
          </a:prstGeom>
        </p:spPr>
        <p:txBody>
          <a:bodyPr/>
          <a:lstStyle>
            <a:lvl1pPr>
              <a:lnSpc>
                <a:spcPct val="117999"/>
              </a:lnSpc>
            </a:lvl1pPr>
          </a:lstStyle>
          <a:p>
            <a:pPr lvl="0">
              <a:defRPr sz="1800"/>
            </a:pPr>
            <a:r>
              <a:rPr sz="2200" dirty="0"/>
              <a:t>Explain food webs, kinds of food web questions.</a:t>
            </a:r>
          </a:p>
        </p:txBody>
      </p:sp>
    </p:spTree>
    <p:extLst>
      <p:ext uri="{BB962C8B-B14F-4D97-AF65-F5344CB8AC3E}">
        <p14:creationId xmlns:p14="http://schemas.microsoft.com/office/powerpoint/2010/main" val="299111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lIns="90443" tIns="45222" rIns="90443" bIns="45222"/>
          <a:lstStyle/>
          <a:p>
            <a:pPr lvl="0"/>
            <a:endParaRPr dirty="0"/>
          </a:p>
        </p:txBody>
      </p:sp>
      <p:sp>
        <p:nvSpPr>
          <p:cNvPr id="84" name="Shape 84"/>
          <p:cNvSpPr>
            <a:spLocks noGrp="1"/>
          </p:cNvSpPr>
          <p:nvPr>
            <p:ph type="body" sz="quarter" idx="1"/>
          </p:nvPr>
        </p:nvSpPr>
        <p:spPr>
          <a:prstGeom prst="rect">
            <a:avLst/>
          </a:prstGeom>
        </p:spPr>
        <p:txBody>
          <a:bodyPr/>
          <a:lstStyle>
            <a:lvl1pPr>
              <a:lnSpc>
                <a:spcPct val="117999"/>
              </a:lnSpc>
            </a:lvl1pPr>
          </a:lstStyle>
          <a:p>
            <a:pPr lvl="0">
              <a:defRPr sz="1800"/>
            </a:pPr>
            <a:r>
              <a:rPr sz="2200" dirty="0"/>
              <a:t>This will be a reveal slide. Start with the research question and the example question, gradually reveal the mappings and explain the kind of information that we need to model to answer these questions.</a:t>
            </a:r>
          </a:p>
        </p:txBody>
      </p:sp>
    </p:spTree>
    <p:extLst>
      <p:ext uri="{BB962C8B-B14F-4D97-AF65-F5344CB8AC3E}">
        <p14:creationId xmlns:p14="http://schemas.microsoft.com/office/powerpoint/2010/main" val="288181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 </a:t>
            </a:r>
            <a:r>
              <a:rPr lang="en-US" baseline="0" dirty="0"/>
              <a:t>IS THIS BETTER? Yes, but please align vertically as well.  See center of slide. - DONE</a:t>
            </a:r>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2</a:t>
            </a:fld>
            <a:endParaRPr lang="en-US"/>
          </a:p>
        </p:txBody>
      </p:sp>
    </p:spTree>
    <p:extLst>
      <p:ext uri="{BB962C8B-B14F-4D97-AF65-F5344CB8AC3E}">
        <p14:creationId xmlns:p14="http://schemas.microsoft.com/office/powerpoint/2010/main" val="219917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r>
              <a:rPr lang="en" dirty="0"/>
              <a:t>OREN:</a:t>
            </a:r>
            <a:r>
              <a:rPr lang="en" baseline="0" dirty="0"/>
              <a:t> </a:t>
            </a:r>
            <a:r>
              <a:rPr lang="en" dirty="0"/>
              <a:t>DO</a:t>
            </a:r>
            <a:r>
              <a:rPr lang="en" baseline="0" dirty="0"/>
              <a:t> YOU HAVE A COPY OF WHAT THIS SLIDE SHOULD LOOK LIKE, SO </a:t>
            </a:r>
            <a:r>
              <a:rPr lang="en-US" baseline="0" dirty="0"/>
              <a:t>I</a:t>
            </a:r>
            <a:r>
              <a:rPr lang="en" baseline="0" dirty="0"/>
              <a:t> MAY FIX THE SPACING?</a:t>
            </a:r>
            <a:endParaRPr lang="en" dirty="0"/>
          </a:p>
          <a:p>
            <a:pPr lvl="0" rtl="0">
              <a:spcBef>
                <a:spcPts val="0"/>
              </a:spcBef>
              <a:buNone/>
            </a:pPr>
            <a:r>
              <a:rPr lang="en" dirty="0"/>
              <a:t>Semantic parsing: </a:t>
            </a:r>
          </a:p>
          <a:p>
            <a:pPr marL="457200" lvl="0" indent="-228600" rtl="0">
              <a:spcBef>
                <a:spcPts val="0"/>
              </a:spcBef>
              <a:buChar char="-"/>
            </a:pPr>
            <a:r>
              <a:rPr lang="en" dirty="0"/>
              <a:t>Successfully used for a number of tasks</a:t>
            </a:r>
          </a:p>
          <a:p>
            <a:pPr marL="457200" lvl="0" indent="-228600" rtl="0">
              <a:spcBef>
                <a:spcPts val="0"/>
              </a:spcBef>
              <a:buChar char="-"/>
            </a:pPr>
            <a:r>
              <a:rPr lang="en" dirty="0"/>
              <a:t>Models compositionality of language, complex quantification operations, background knowledge</a:t>
            </a:r>
          </a:p>
          <a:p>
            <a:pPr lvl="0" rtl="0">
              <a:spcBef>
                <a:spcPts val="0"/>
              </a:spcBef>
              <a:buNone/>
            </a:pPr>
            <a:endParaRPr dirty="0"/>
          </a:p>
          <a:p>
            <a:pPr lvl="0" rtl="0">
              <a:spcBef>
                <a:spcPts val="0"/>
              </a:spcBef>
              <a:buNone/>
            </a:pPr>
            <a:r>
              <a:rPr lang="en" dirty="0"/>
              <a:t>Explain how semantic parsing works</a:t>
            </a:r>
          </a:p>
          <a:p>
            <a:pPr lvl="0" rtl="0">
              <a:spcBef>
                <a:spcPts val="0"/>
              </a:spcBef>
              <a:buNone/>
            </a:pPr>
            <a:r>
              <a:rPr lang="en" dirty="0"/>
              <a:t>Make sure the example code looks like the P3 code coming up</a:t>
            </a:r>
          </a:p>
          <a:p>
            <a:pPr lvl="0" rtl="0">
              <a:spcBef>
                <a:spcPts val="0"/>
              </a:spcBef>
              <a:buNone/>
            </a:pPr>
            <a:endParaRPr dirty="0"/>
          </a:p>
        </p:txBody>
      </p:sp>
    </p:spTree>
    <p:extLst>
      <p:ext uri="{BB962C8B-B14F-4D97-AF65-F5344CB8AC3E}">
        <p14:creationId xmlns:p14="http://schemas.microsoft.com/office/powerpoint/2010/main" val="2967133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06838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0892" y="4343400"/>
            <a:ext cx="5367130" cy="4114800"/>
          </a:xfrm>
          <a:prstGeom prst="rect">
            <a:avLst/>
          </a:prstGeom>
        </p:spPr>
        <p:txBody>
          <a:bodyPr lIns="91425" tIns="91425" rIns="91425" bIns="91425" anchor="t" anchorCtr="0">
            <a:noAutofit/>
          </a:bodyPr>
          <a:lstStyle/>
          <a:p>
            <a:pPr lvl="0">
              <a:spcBef>
                <a:spcPts val="0"/>
              </a:spcBef>
              <a:buNone/>
            </a:pPr>
            <a:r>
              <a:rPr lang="en" dirty="0"/>
              <a:t>https://docs.google.com/spreadsheets/d/13UinQKU0Yejz2eHQFCyWTqYcl7tGVhfmrrv23fLlnIY/edit#gid=0</a:t>
            </a:r>
          </a:p>
        </p:txBody>
      </p:sp>
    </p:spTree>
    <p:extLst>
      <p:ext uri="{BB962C8B-B14F-4D97-AF65-F5344CB8AC3E}">
        <p14:creationId xmlns:p14="http://schemas.microsoft.com/office/powerpoint/2010/main" val="41297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comes from “Logic Regression” (not linear regression)</a:t>
            </a:r>
          </a:p>
          <a:p>
            <a:pPr lvl="1"/>
            <a:r>
              <a:rPr lang="en-US" dirty="0"/>
              <a:t>Transforming the original query to an easier-to-answer query</a:t>
            </a:r>
          </a:p>
          <a:p>
            <a:endParaRPr lang="en-US" dirty="0"/>
          </a:p>
          <a:p>
            <a:r>
              <a:rPr lang="en-US" dirty="0"/>
              <a:t> RNN-based model</a:t>
            </a:r>
          </a:p>
          <a:p>
            <a:r>
              <a:rPr lang="en-US" dirty="0"/>
              <a:t> RNN: Tested as baseline by Weston et al. (2015)</a:t>
            </a:r>
          </a:p>
          <a:p>
            <a:pPr lvl="1"/>
            <a:r>
              <a:rPr lang="en-US" dirty="0"/>
              <a:t>Performs very poorly; hidden state is inherently unstable for long-term dependency</a:t>
            </a:r>
          </a:p>
          <a:p>
            <a:pPr lvl="1"/>
            <a:endParaRPr lang="en-US" dirty="0"/>
          </a:p>
          <a:p>
            <a:r>
              <a:rPr lang="en-US" dirty="0" err="1"/>
              <a:t>Softmax</a:t>
            </a:r>
            <a:r>
              <a:rPr lang="en-US" dirty="0"/>
              <a:t> attention mechanism (</a:t>
            </a:r>
            <a:r>
              <a:rPr lang="en-US" dirty="0" err="1"/>
              <a:t>Sukhbaatar</a:t>
            </a:r>
            <a:r>
              <a:rPr lang="en-US" dirty="0"/>
              <a:t> et al., 2015, </a:t>
            </a:r>
            <a:r>
              <a:rPr lang="en-US" dirty="0" err="1"/>
              <a:t>Xiong</a:t>
            </a:r>
            <a:r>
              <a:rPr lang="en-US" dirty="0"/>
              <a:t> et al., 2016)</a:t>
            </a:r>
          </a:p>
          <a:p>
            <a:pPr lvl="1"/>
            <a:r>
              <a:rPr lang="en-US" dirty="0"/>
              <a:t>Uses shared external memory with </a:t>
            </a:r>
            <a:r>
              <a:rPr lang="en-US" dirty="0" err="1"/>
              <a:t>softmax</a:t>
            </a:r>
            <a:r>
              <a:rPr lang="en-US" dirty="0"/>
              <a:t> attention mechanism</a:t>
            </a:r>
          </a:p>
          <a:p>
            <a:pPr lvl="1"/>
            <a:r>
              <a:rPr lang="en-US" dirty="0"/>
              <a:t>Attend on different facts over several layers</a:t>
            </a:r>
          </a:p>
          <a:p>
            <a:pPr lvl="1"/>
            <a:r>
              <a:rPr lang="en-US" dirty="0"/>
              <a:t>DMN: Combines RNN and attention mechanism</a:t>
            </a:r>
          </a:p>
          <a:p>
            <a:pPr lvl="1"/>
            <a:r>
              <a:rPr lang="en-US" b="1" dirty="0"/>
              <a:t>Problem</a:t>
            </a:r>
            <a:r>
              <a:rPr lang="en-US" dirty="0"/>
              <a:t>: </a:t>
            </a:r>
          </a:p>
          <a:p>
            <a:pPr lvl="2"/>
            <a:r>
              <a:rPr lang="en-US" dirty="0"/>
              <a:t>vanilla </a:t>
            </a:r>
            <a:r>
              <a:rPr lang="en-US" dirty="0" err="1"/>
              <a:t>softmax</a:t>
            </a:r>
            <a:r>
              <a:rPr lang="en-US" dirty="0"/>
              <a:t> attention cannot distinguish between similar sentences at different time steps. </a:t>
            </a:r>
          </a:p>
          <a:p>
            <a:pPr lvl="2"/>
            <a:r>
              <a:rPr lang="en-US" dirty="0"/>
              <a:t>Cannot capture time locality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32</a:t>
            </a:fld>
            <a:endParaRPr lang="en-US"/>
          </a:p>
        </p:txBody>
      </p:sp>
    </p:spTree>
    <p:extLst>
      <p:ext uri="{BB962C8B-B14F-4D97-AF65-F5344CB8AC3E}">
        <p14:creationId xmlns:p14="http://schemas.microsoft.com/office/powerpoint/2010/main" val="373161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5</a:t>
            </a:r>
            <a:r>
              <a:rPr lang="en-US" baseline="0" dirty="0"/>
              <a:t> sentences shown (can be much longer, ~200), and only 4 tasks shown</a:t>
            </a:r>
          </a:p>
          <a:p>
            <a:endParaRPr lang="en-US" baseline="0" dirty="0"/>
          </a:p>
          <a:p>
            <a:pPr>
              <a:lnSpc>
                <a:spcPct val="100000"/>
              </a:lnSpc>
              <a:spcBef>
                <a:spcPts val="0"/>
              </a:spcBef>
            </a:pPr>
            <a:r>
              <a:rPr lang="en-US" dirty="0"/>
              <a:t>Weston et al., 2015 (Facebook)</a:t>
            </a:r>
          </a:p>
          <a:p>
            <a:pPr>
              <a:lnSpc>
                <a:spcPct val="100000"/>
              </a:lnSpc>
              <a:spcBef>
                <a:spcPts val="0"/>
              </a:spcBef>
            </a:pPr>
            <a:r>
              <a:rPr lang="en-US" dirty="0"/>
              <a:t>Synthetically generated reasoning story-question pairs</a:t>
            </a:r>
          </a:p>
          <a:p>
            <a:pPr>
              <a:lnSpc>
                <a:spcPct val="100000"/>
              </a:lnSpc>
              <a:spcBef>
                <a:spcPts val="0"/>
              </a:spcBef>
            </a:pPr>
            <a:r>
              <a:rPr lang="en-US" dirty="0"/>
              <a:t>20 tasks, 1k questions in each task</a:t>
            </a:r>
          </a:p>
          <a:p>
            <a:pPr>
              <a:lnSpc>
                <a:spcPct val="100000"/>
              </a:lnSpc>
              <a:spcBef>
                <a:spcPts val="0"/>
              </a:spcBef>
            </a:pPr>
            <a:r>
              <a:rPr lang="en-US" dirty="0"/>
              <a:t>Each story can be as long as 200 sentences</a:t>
            </a:r>
          </a:p>
          <a:p>
            <a:pPr>
              <a:lnSpc>
                <a:spcPct val="100000"/>
              </a:lnSpc>
              <a:spcBef>
                <a:spcPts val="0"/>
              </a:spcBef>
            </a:pPr>
            <a:r>
              <a:rPr lang="en-US" dirty="0"/>
              <a:t>Requires reasoning over multiple sentences</a:t>
            </a:r>
          </a:p>
          <a:p>
            <a:pPr>
              <a:lnSpc>
                <a:spcPct val="100000"/>
              </a:lnSpc>
              <a:spcBef>
                <a:spcPts val="0"/>
              </a:spcBef>
            </a:pPr>
            <a:r>
              <a:rPr lang="en-US" dirty="0"/>
              <a:t>Should be trained end-to-end (no manual rules or external language resources)</a:t>
            </a:r>
          </a:p>
          <a:p>
            <a:pPr>
              <a:lnSpc>
                <a:spcPct val="100000"/>
              </a:lnSpc>
              <a:spcBef>
                <a:spcPts val="0"/>
              </a:spcBef>
            </a:pPr>
            <a:r>
              <a:rPr lang="en-US" dirty="0"/>
              <a:t>Passed a task if accuracy &gt;= 95%</a:t>
            </a:r>
          </a:p>
          <a:p>
            <a:endParaRPr lang="en-US" dirty="0"/>
          </a:p>
        </p:txBody>
      </p:sp>
      <p:sp>
        <p:nvSpPr>
          <p:cNvPr id="4" name="Slide Number Placeholder 3"/>
          <p:cNvSpPr>
            <a:spLocks noGrp="1"/>
          </p:cNvSpPr>
          <p:nvPr>
            <p:ph type="sldNum" sz="quarter" idx="10"/>
          </p:nvPr>
        </p:nvSpPr>
        <p:spPr/>
        <p:txBody>
          <a:bodyPr/>
          <a:lstStyle/>
          <a:p>
            <a:fld id="{C9528FA1-4720-4048-9E57-50ADB626B729}" type="slidenum">
              <a:rPr lang="en-US" smtClean="0"/>
              <a:t>33</a:t>
            </a:fld>
            <a:endParaRPr lang="en-US"/>
          </a:p>
        </p:txBody>
      </p:sp>
    </p:spTree>
    <p:extLst>
      <p:ext uri="{BB962C8B-B14F-4D97-AF65-F5344CB8AC3E}">
        <p14:creationId xmlns:p14="http://schemas.microsoft.com/office/powerpoint/2010/main" val="164111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34</a:t>
            </a:fld>
            <a:endParaRPr lang="en-US"/>
          </a:p>
        </p:txBody>
      </p:sp>
    </p:spTree>
    <p:extLst>
      <p:ext uri="{BB962C8B-B14F-4D97-AF65-F5344CB8AC3E}">
        <p14:creationId xmlns:p14="http://schemas.microsoft.com/office/powerpoint/2010/main" val="438974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What kinds of knowledge are needed?</a:t>
            </a:r>
          </a:p>
          <a:p>
            <a:pPr marL="457200" indent="-457200">
              <a:buFont typeface="+mj-lt"/>
              <a:buAutoNum type="arabicPeriod"/>
            </a:pPr>
            <a:r>
              <a:rPr lang="en-US" dirty="0"/>
              <a:t>How </a:t>
            </a:r>
            <a:r>
              <a:rPr lang="en-US" b="1" i="1" dirty="0"/>
              <a:t>much</a:t>
            </a:r>
            <a:r>
              <a:rPr lang="en-US" dirty="0"/>
              <a:t> knowledge is needed?</a:t>
            </a:r>
          </a:p>
          <a:p>
            <a:pPr marL="0" indent="0">
              <a:buNone/>
            </a:pPr>
            <a:endParaRPr lang="en-US" dirty="0"/>
          </a:p>
          <a:p>
            <a:pPr marL="457200" indent="-457200">
              <a:buFont typeface="+mj-lt"/>
              <a:buAutoNum type="arabicPeriod"/>
            </a:pPr>
            <a:r>
              <a:rPr lang="en-US" dirty="0"/>
              <a:t>How do we </a:t>
            </a:r>
            <a:r>
              <a:rPr lang="en-US" b="1" i="1" dirty="0"/>
              <a:t>acquire</a:t>
            </a:r>
            <a:r>
              <a:rPr lang="en-US" dirty="0"/>
              <a:t> it? </a:t>
            </a:r>
          </a:p>
          <a:p>
            <a:pPr marL="457200" indent="-457200">
              <a:buFont typeface="+mj-lt"/>
              <a:buAutoNum type="arabicPeriod"/>
            </a:pPr>
            <a:r>
              <a:rPr lang="en-US" dirty="0"/>
              <a:t>How do we </a:t>
            </a:r>
            <a:r>
              <a:rPr lang="en-US" b="1" i="1" dirty="0"/>
              <a:t>represent </a:t>
            </a:r>
            <a:r>
              <a:rPr lang="en-US" dirty="0"/>
              <a:t>it?</a:t>
            </a:r>
          </a:p>
          <a:p>
            <a:pPr marL="457200" indent="-457200">
              <a:buFont typeface="+mj-lt"/>
              <a:buAutoNum type="arabicPeriod"/>
            </a:pPr>
            <a:r>
              <a:rPr lang="en-US" dirty="0"/>
              <a:t>How do we </a:t>
            </a:r>
            <a:r>
              <a:rPr lang="en-US" b="1" i="1" dirty="0"/>
              <a:t>reason</a:t>
            </a:r>
            <a:r>
              <a:rPr lang="en-US" dirty="0"/>
              <a:t> with it?</a:t>
            </a:r>
          </a:p>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35</a:t>
            </a:fld>
            <a:endParaRPr lang="en-US"/>
          </a:p>
        </p:txBody>
      </p:sp>
    </p:spTree>
    <p:extLst>
      <p:ext uri="{BB962C8B-B14F-4D97-AF65-F5344CB8AC3E}">
        <p14:creationId xmlns:p14="http://schemas.microsoft.com/office/powerpoint/2010/main" val="101383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36</a:t>
            </a:fld>
            <a:endParaRPr lang="en-US"/>
          </a:p>
        </p:txBody>
      </p:sp>
    </p:spTree>
    <p:extLst>
      <p:ext uri="{BB962C8B-B14F-4D97-AF65-F5344CB8AC3E}">
        <p14:creationId xmlns:p14="http://schemas.microsoft.com/office/powerpoint/2010/main" val="53534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3</a:t>
            </a:fld>
            <a:endParaRPr lang="en-US"/>
          </a:p>
        </p:txBody>
      </p:sp>
    </p:spTree>
    <p:extLst>
      <p:ext uri="{BB962C8B-B14F-4D97-AF65-F5344CB8AC3E}">
        <p14:creationId xmlns:p14="http://schemas.microsoft.com/office/powerpoint/2010/main" val="93219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4285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 please have this image animate “in” on click: https://mojolingo.com/wp-content/uploads/2015/05/opensource.jpeg</a:t>
            </a:r>
          </a:p>
          <a:p>
            <a:r>
              <a:rPr lang="en-US" dirty="0"/>
              <a:t>OREN: CORRECT?</a:t>
            </a:r>
          </a:p>
        </p:txBody>
      </p:sp>
      <p:sp>
        <p:nvSpPr>
          <p:cNvPr id="4" name="Slide Number Placeholder 3"/>
          <p:cNvSpPr>
            <a:spLocks noGrp="1"/>
          </p:cNvSpPr>
          <p:nvPr>
            <p:ph type="sldNum" sz="quarter" idx="10"/>
          </p:nvPr>
        </p:nvSpPr>
        <p:spPr/>
        <p:txBody>
          <a:bodyPr/>
          <a:lstStyle/>
          <a:p>
            <a:fld id="{5450C2A2-47DF-420F-9BC9-8E03C333D62E}" type="slidenum">
              <a:rPr lang="en-US" smtClean="0"/>
              <a:pPr/>
              <a:t>6</a:t>
            </a:fld>
            <a:endParaRPr lang="en-US"/>
          </a:p>
        </p:txBody>
      </p:sp>
    </p:spTree>
    <p:extLst>
      <p:ext uri="{BB962C8B-B14F-4D97-AF65-F5344CB8AC3E}">
        <p14:creationId xmlns:p14="http://schemas.microsoft.com/office/powerpoint/2010/main" val="251485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questions give us good data points on what’s needed.</a:t>
            </a:r>
          </a:p>
          <a:p>
            <a:r>
              <a:rPr lang="en-US" baseline="0" dirty="0"/>
              <a:t>The “table” view allows us to generalize that knowledge in a systematic way.</a:t>
            </a:r>
          </a:p>
          <a:p>
            <a:r>
              <a:rPr lang="en-US" baseline="0" dirty="0"/>
              <a:t>A second source of data points is the syllabus itself, where we can do a similar thing to ensure we have good coverage.</a:t>
            </a:r>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8</a:t>
            </a:fld>
            <a:endParaRPr lang="en-US"/>
          </a:p>
        </p:txBody>
      </p:sp>
    </p:spTree>
    <p:extLst>
      <p:ext uri="{BB962C8B-B14F-4D97-AF65-F5344CB8AC3E}">
        <p14:creationId xmlns:p14="http://schemas.microsoft.com/office/powerpoint/2010/main" val="199486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9</a:t>
            </a:fld>
            <a:endParaRPr lang="en-US"/>
          </a:p>
        </p:txBody>
      </p:sp>
    </p:spTree>
    <p:extLst>
      <p:ext uri="{BB962C8B-B14F-4D97-AF65-F5344CB8AC3E}">
        <p14:creationId xmlns:p14="http://schemas.microsoft.com/office/powerpoint/2010/main" val="179224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 eliminate </a:t>
            </a:r>
            <a:r>
              <a:rPr lang="en-US" dirty="0" err="1"/>
              <a:t>dtext</a:t>
            </a:r>
            <a:r>
              <a:rPr lang="en-US" dirty="0"/>
              <a:t> behind image.  - IS</a:t>
            </a:r>
            <a:r>
              <a:rPr lang="en-US" baseline="0" dirty="0"/>
              <a:t> THIS WHAT YOU WANTED?</a:t>
            </a:r>
            <a:endParaRPr lang="en-US" dirty="0"/>
          </a:p>
          <a:p>
            <a:r>
              <a:rPr lang="en-US" dirty="0"/>
              <a:t>Animation = image appears.</a:t>
            </a:r>
          </a:p>
          <a:p>
            <a:r>
              <a:rPr lang="en-US" dirty="0"/>
              <a:t>DELETED</a:t>
            </a:r>
          </a:p>
          <a:p>
            <a:pPr marL="0" indent="0">
              <a:buNone/>
            </a:pPr>
            <a:r>
              <a:rPr lang="en-US" sz="1200" b="1" dirty="0"/>
              <a:t>Analysis:</a:t>
            </a:r>
            <a:endParaRPr lang="en-US" sz="1200" dirty="0"/>
          </a:p>
          <a:p>
            <a:r>
              <a:rPr lang="en-US" sz="1200" dirty="0"/>
              <a:t>Need to engage top university teams</a:t>
            </a:r>
          </a:p>
          <a:p>
            <a:r>
              <a:rPr lang="en-US" sz="1200" dirty="0"/>
              <a:t>Need to fund research efforts</a:t>
            </a:r>
          </a:p>
          <a:p>
            <a:r>
              <a:rPr lang="en-US" sz="1200" dirty="0"/>
              <a:t>Science Challenge does not replace Turing Test</a:t>
            </a:r>
          </a:p>
          <a:p>
            <a:endParaRPr lang="en-US" sz="1200" dirty="0"/>
          </a:p>
          <a:p>
            <a:pPr marL="0" indent="0">
              <a:buNone/>
            </a:pPr>
            <a:r>
              <a:rPr lang="en-US" sz="1200" b="1" dirty="0"/>
              <a:t>Conclusion: </a:t>
            </a:r>
            <a:r>
              <a:rPr lang="en-US" sz="1200" dirty="0"/>
              <a:t>high cost; high risk; uncertain pay off</a:t>
            </a:r>
          </a:p>
          <a:p>
            <a:pPr marL="0" indent="0" algn="ctr">
              <a:buNone/>
            </a:pPr>
            <a:r>
              <a:rPr lang="en-US" sz="1600" b="1" dirty="0">
                <a:solidFill>
                  <a:srgbClr val="FF0000"/>
                </a:solidFill>
              </a:rPr>
              <a:t>No go.</a:t>
            </a:r>
          </a:p>
          <a:p>
            <a:endParaRPr lang="en-US" dirty="0"/>
          </a:p>
        </p:txBody>
      </p:sp>
      <p:sp>
        <p:nvSpPr>
          <p:cNvPr id="4" name="Slide Number Placeholder 3"/>
          <p:cNvSpPr>
            <a:spLocks noGrp="1"/>
          </p:cNvSpPr>
          <p:nvPr>
            <p:ph type="sldNum" sz="quarter" idx="10"/>
          </p:nvPr>
        </p:nvSpPr>
        <p:spPr/>
        <p:txBody>
          <a:bodyPr/>
          <a:lstStyle/>
          <a:p>
            <a:fld id="{5450C2A2-47DF-420F-9BC9-8E03C333D62E}" type="slidenum">
              <a:rPr lang="en-US" smtClean="0"/>
              <a:pPr/>
              <a:t>10</a:t>
            </a:fld>
            <a:endParaRPr lang="en-US"/>
          </a:p>
        </p:txBody>
      </p:sp>
    </p:spTree>
    <p:extLst>
      <p:ext uri="{BB962C8B-B14F-4D97-AF65-F5344CB8AC3E}">
        <p14:creationId xmlns:p14="http://schemas.microsoft.com/office/powerpoint/2010/main" val="298128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lIns="90443" tIns="45222" rIns="90443" bIns="45222"/>
          <a:lstStyle/>
          <a:p>
            <a:pPr lvl="0"/>
            <a:endParaRPr dirty="0"/>
          </a:p>
        </p:txBody>
      </p:sp>
      <p:sp>
        <p:nvSpPr>
          <p:cNvPr id="61" name="Shape 61"/>
          <p:cNvSpPr>
            <a:spLocks noGrp="1"/>
          </p:cNvSpPr>
          <p:nvPr>
            <p:ph type="body" sz="quarter" idx="1"/>
          </p:nvPr>
        </p:nvSpPr>
        <p:spPr>
          <a:prstGeom prst="rect">
            <a:avLst/>
          </a:prstGeom>
        </p:spPr>
        <p:txBody>
          <a:bodyPr/>
          <a:lstStyle>
            <a:lvl1pPr>
              <a:lnSpc>
                <a:spcPct val="117999"/>
              </a:lnSpc>
            </a:lvl1pPr>
          </a:lstStyle>
          <a:p>
            <a:pPr lvl="0">
              <a:defRPr sz="1800"/>
            </a:pPr>
            <a:r>
              <a:rPr sz="2200" dirty="0"/>
              <a:t>Diagrams are a common representation of information in scientific domains. Many kinds of diagram questions are present in 4th and 8th grade science, with many different kinds of diagrams showing different kinds of information.</a:t>
            </a:r>
          </a:p>
        </p:txBody>
      </p:sp>
    </p:spTree>
    <p:extLst>
      <p:ext uri="{BB962C8B-B14F-4D97-AF65-F5344CB8AC3E}">
        <p14:creationId xmlns:p14="http://schemas.microsoft.com/office/powerpoint/2010/main" val="398331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623591" y="6155301"/>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152400" y="6393426"/>
            <a:ext cx="2133600" cy="396875"/>
          </a:xfrm>
        </p:spPr>
        <p:txBody>
          <a:bodyPr/>
          <a:lstStyle>
            <a:lvl1pPr>
              <a:defRPr/>
            </a:lvl1pPr>
          </a:lstStyle>
          <a:p>
            <a:fld id="{FBF330AE-1FA9-42CC-85D4-BE4AEF5A297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2C85DD-5F45-44A6-A198-05529F43C1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21907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4198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1466D8-4B47-4F72-93D4-6368A41DAE0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0121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50F06C-DC55-49E8-966D-651E62CB7AD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3D8DBC-C2CE-481A-8363-D3D8E1361ED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762000"/>
            <a:ext cx="41148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1148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D5F975-A6D9-46B6-A904-F36D352CA7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1D9FCE-DFA9-40DA-A680-3C78D285AB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5883AC-7F85-4296-ABFD-DEB47A04F7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B0B34F3-3F23-421A-9C73-74D16BB404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8CEBC2-C5EA-4CAD-9628-7C8CC48910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23591" y="6155301"/>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54A02A-CC8E-4FB7-AF5B-6A28264C16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6559420" y="6332375"/>
            <a:ext cx="2584580" cy="494523"/>
          </a:xfrm>
          <a:prstGeom prst="rect">
            <a:avLst/>
          </a:prstGeom>
        </p:spPr>
      </p:pic>
      <p:sp>
        <p:nvSpPr>
          <p:cNvPr id="1026" name="Rectangle 2"/>
          <p:cNvSpPr>
            <a:spLocks noGrp="1" noChangeArrowheads="1"/>
          </p:cNvSpPr>
          <p:nvPr>
            <p:ph type="title"/>
          </p:nvPr>
        </p:nvSpPr>
        <p:spPr bwMode="auto">
          <a:xfrm>
            <a:off x="0" y="0"/>
            <a:ext cx="9144000" cy="533400"/>
          </a:xfrm>
          <a:prstGeom prst="rect">
            <a:avLst/>
          </a:prstGeom>
          <a:solidFill>
            <a:srgbClr val="083D7E"/>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762000"/>
            <a:ext cx="8382000" cy="5364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00664"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fld id="{61635A22-53B5-476F-890F-949082DFD7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400">
          <a:solidFill>
            <a:schemeClr val="tx1"/>
          </a:solidFill>
          <a:latin typeface="+mn-lt"/>
        </a:defRPr>
      </a:lvl2pPr>
      <a:lvl3pPr marL="1143000" indent="-228600" algn="l" rtl="0" fontAlgn="base">
        <a:spcBef>
          <a:spcPct val="20000"/>
        </a:spcBef>
        <a:spcAft>
          <a:spcPct val="0"/>
        </a:spcAft>
        <a:buFont typeface="Wingdings" pitchFamily="2" charset="2"/>
        <a:buChar char="§"/>
        <a:defRPr sz="2000">
          <a:solidFill>
            <a:schemeClr val="tx1"/>
          </a:solidFill>
          <a:latin typeface="+mn-lt"/>
        </a:defRPr>
      </a:lvl3pPr>
      <a:lvl4pPr marL="1600200" indent="-228600" algn="l" rtl="0" fontAlgn="base">
        <a:spcBef>
          <a:spcPct val="20000"/>
        </a:spcBef>
        <a:spcAft>
          <a:spcPct val="0"/>
        </a:spcAft>
        <a:buFont typeface="Wingdings" pitchFamily="2" charset="2"/>
        <a:buChar char="§"/>
        <a:defRPr>
          <a:solidFill>
            <a:schemeClr val="tx1"/>
          </a:solidFill>
          <a:latin typeface="+mn-lt"/>
        </a:defRPr>
      </a:lvl4pPr>
      <a:lvl5pPr marL="2057400" indent="-228600" algn="l" rtl="0" fontAlgn="base">
        <a:spcBef>
          <a:spcPct val="20000"/>
        </a:spcBef>
        <a:spcAft>
          <a:spcPct val="0"/>
        </a:spcAft>
        <a:buFont typeface="Wingdings" pitchFamily="2" charset="2"/>
        <a:buChar char="§"/>
        <a:defRPr>
          <a:solidFill>
            <a:schemeClr val="tx1"/>
          </a:solidFill>
          <a:latin typeface="+mn-lt"/>
        </a:defRPr>
      </a:lvl5pPr>
      <a:lvl6pPr marL="2514600" indent="-228600" algn="l" rtl="0" fontAlgn="base">
        <a:spcBef>
          <a:spcPct val="20000"/>
        </a:spcBef>
        <a:spcAft>
          <a:spcPct val="0"/>
        </a:spcAft>
        <a:buFont typeface="Wingdings" pitchFamily="2" charset="2"/>
        <a:buChar char="§"/>
        <a:defRPr>
          <a:solidFill>
            <a:schemeClr val="tx1"/>
          </a:solidFill>
          <a:latin typeface="+mn-lt"/>
        </a:defRPr>
      </a:lvl6pPr>
      <a:lvl7pPr marL="2971800" indent="-228600" algn="l" rtl="0" fontAlgn="base">
        <a:spcBef>
          <a:spcPct val="20000"/>
        </a:spcBef>
        <a:spcAft>
          <a:spcPct val="0"/>
        </a:spcAft>
        <a:buFont typeface="Wingdings" pitchFamily="2" charset="2"/>
        <a:buChar char="§"/>
        <a:defRPr>
          <a:solidFill>
            <a:schemeClr val="tx1"/>
          </a:solidFill>
          <a:latin typeface="+mn-lt"/>
        </a:defRPr>
      </a:lvl7pPr>
      <a:lvl8pPr marL="3429000" indent="-228600" algn="l" rtl="0" fontAlgn="base">
        <a:spcBef>
          <a:spcPct val="20000"/>
        </a:spcBef>
        <a:spcAft>
          <a:spcPct val="0"/>
        </a:spcAft>
        <a:buFont typeface="Wingdings" pitchFamily="2" charset="2"/>
        <a:buChar char="§"/>
        <a:defRPr>
          <a:solidFill>
            <a:schemeClr val="tx1"/>
          </a:solidFill>
          <a:latin typeface="+mn-lt"/>
        </a:defRPr>
      </a:lvl8pPr>
      <a:lvl9pPr marL="3886200" indent="-228600"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hyperlink" Target="http://ike.allenai.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gif"/><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94895"/>
          </a:solidFill>
        </p:spPr>
        <p:txBody>
          <a:bodyPr/>
          <a:lstStyle/>
          <a:p>
            <a:pPr fontAlgn="t"/>
            <a:r>
              <a:rPr lang="en-US" b="1" dirty="0"/>
              <a:t>The Allen AI Science Challenge: Results, Lessons, and </a:t>
            </a:r>
            <a:r>
              <a:rPr lang="en-US" b="1" dirty="0">
                <a:solidFill>
                  <a:srgbClr val="FF0000"/>
                </a:solidFill>
              </a:rPr>
              <a:t>Open Questions</a:t>
            </a:r>
            <a:endParaRPr lang="en-US" dirty="0">
              <a:solidFill>
                <a:srgbClr val="FF0000"/>
              </a:solidFill>
            </a:endParaRPr>
          </a:p>
        </p:txBody>
      </p:sp>
      <p:sp>
        <p:nvSpPr>
          <p:cNvPr id="3" name="Subtitle 2"/>
          <p:cNvSpPr>
            <a:spLocks noGrp="1"/>
          </p:cNvSpPr>
          <p:nvPr>
            <p:ph type="subTitle" idx="1"/>
          </p:nvPr>
        </p:nvSpPr>
        <p:spPr/>
        <p:txBody>
          <a:bodyPr/>
          <a:lstStyle/>
          <a:p>
            <a:r>
              <a:rPr lang="en-US" sz="2200" dirty="0"/>
              <a:t>Oren Etzioni</a:t>
            </a:r>
          </a:p>
          <a:p>
            <a:r>
              <a:rPr lang="en-US" sz="2200" dirty="0"/>
              <a:t>(Peter Clark &amp; the Aristo team)</a:t>
            </a:r>
          </a:p>
        </p:txBody>
      </p:sp>
      <p:pic>
        <p:nvPicPr>
          <p:cNvPr id="6" name="Picture 5" descr="logo_head_only_300 (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2800" y="3886200"/>
            <a:ext cx="1447800" cy="14381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 y="3866969"/>
            <a:ext cx="1435608" cy="1435608"/>
          </a:xfrm>
          <a:prstGeom prst="rect">
            <a:avLst/>
          </a:prstGeom>
        </p:spPr>
      </p:pic>
    </p:spTree>
    <p:extLst>
      <p:ext uri="{BB962C8B-B14F-4D97-AF65-F5344CB8AC3E}">
        <p14:creationId xmlns:p14="http://schemas.microsoft.com/office/powerpoint/2010/main" val="1374482013"/>
      </p:ext>
    </p:extLst>
  </p:cSld>
  <p:clrMapOvr>
    <a:masterClrMapping/>
  </p:clrMapOvr>
  <mc:AlternateContent xmlns:mc="http://schemas.openxmlformats.org/markup-compatibility/2006" xmlns:p14="http://schemas.microsoft.com/office/powerpoint/2010/main">
    <mc:Choice Requires="p14">
      <p:transition spd="slow" p14:dur="2000" advTm="15402"/>
    </mc:Choice>
    <mc:Fallback xmlns="">
      <p:transition xmlns:p14="http://schemas.microsoft.com/office/powerpoint/2010/main" spd="slow" advTm="154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000" b="33333"/>
          <a:stretch/>
        </p:blipFill>
        <p:spPr>
          <a:xfrm>
            <a:off x="990599" y="2133600"/>
            <a:ext cx="7429543" cy="4622827"/>
          </a:xfrm>
          <a:prstGeom prst="rect">
            <a:avLst/>
          </a:prstGeom>
        </p:spPr>
      </p:pic>
      <p:sp>
        <p:nvSpPr>
          <p:cNvPr id="2" name="Title 1"/>
          <p:cNvSpPr>
            <a:spLocks noGrp="1"/>
          </p:cNvSpPr>
          <p:nvPr>
            <p:ph type="title"/>
          </p:nvPr>
        </p:nvSpPr>
        <p:spPr/>
        <p:txBody>
          <a:bodyPr/>
          <a:lstStyle/>
          <a:p>
            <a:r>
              <a:rPr lang="en-US" dirty="0"/>
              <a:t>Allen AI Science Challenge (2015)</a:t>
            </a:r>
          </a:p>
        </p:txBody>
      </p:sp>
      <p:sp>
        <p:nvSpPr>
          <p:cNvPr id="3" name="Content Placeholder 2"/>
          <p:cNvSpPr>
            <a:spLocks noGrp="1"/>
          </p:cNvSpPr>
          <p:nvPr>
            <p:ph idx="1"/>
          </p:nvPr>
        </p:nvSpPr>
        <p:spPr>
          <a:xfrm>
            <a:off x="381000" y="762000"/>
            <a:ext cx="8534400" cy="5364163"/>
          </a:xfrm>
        </p:spPr>
        <p:txBody>
          <a:bodyPr/>
          <a:lstStyle/>
          <a:p>
            <a:pPr marL="0" indent="0">
              <a:buNone/>
            </a:pPr>
            <a:r>
              <a:rPr lang="en-US" sz="2800" dirty="0"/>
              <a:t>Competition</a:t>
            </a:r>
            <a:r>
              <a:rPr lang="en-US" sz="2800" b="1" dirty="0"/>
              <a:t> </a:t>
            </a:r>
            <a:r>
              <a:rPr lang="en-US" sz="2800" dirty="0"/>
              <a:t>on Kaggle.com; ~8,000 teams</a:t>
            </a:r>
          </a:p>
          <a:p>
            <a:pPr marL="0" indent="0">
              <a:buNone/>
            </a:pPr>
            <a:r>
              <a:rPr lang="en-US" sz="2800" b="1" dirty="0"/>
              <a:t>60% barrier, </a:t>
            </a:r>
            <a:r>
              <a:rPr lang="en-US" sz="2800" dirty="0"/>
              <a:t>8</a:t>
            </a:r>
            <a:r>
              <a:rPr lang="en-US" sz="2800" baseline="30000" dirty="0"/>
              <a:t>th</a:t>
            </a:r>
            <a:r>
              <a:rPr lang="en-US" sz="2800" dirty="0"/>
              <a:t> grade Non-Diagram Multiple Choice</a:t>
            </a:r>
          </a:p>
          <a:p>
            <a:pPr lvl="1"/>
            <a:endParaRPr lang="en-US" sz="2800" dirty="0"/>
          </a:p>
          <a:p>
            <a:pPr marL="0" indent="0">
              <a:buNone/>
            </a:pPr>
            <a:endParaRPr lang="en-US" b="1" dirty="0"/>
          </a:p>
        </p:txBody>
      </p:sp>
      <p:sp>
        <p:nvSpPr>
          <p:cNvPr id="4" name="Slide Number Placeholder 3"/>
          <p:cNvSpPr>
            <a:spLocks noGrp="1"/>
          </p:cNvSpPr>
          <p:nvPr>
            <p:ph type="sldNum" sz="quarter" idx="12"/>
          </p:nvPr>
        </p:nvSpPr>
        <p:spPr/>
        <p:txBody>
          <a:bodyPr/>
          <a:lstStyle/>
          <a:p>
            <a:fld id="{2950F06C-DC55-49E8-966D-651E62CB7ADF}" type="slidenum">
              <a:rPr lang="en-US" smtClean="0"/>
              <a:pPr/>
              <a:t>10</a:t>
            </a:fld>
            <a:endParaRPr lang="en-US"/>
          </a:p>
        </p:txBody>
      </p:sp>
    </p:spTree>
    <p:extLst>
      <p:ext uri="{BB962C8B-B14F-4D97-AF65-F5344CB8AC3E}">
        <p14:creationId xmlns:p14="http://schemas.microsoft.com/office/powerpoint/2010/main" val="9503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66465" y="2148732"/>
            <a:ext cx="4460911" cy="1818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b="0">
                <a:latin typeface="+mn-lt"/>
                <a:ea typeface="+mn-ea"/>
                <a:cs typeface="+mn-cs"/>
                <a:sym typeface="Helvetica"/>
              </a:defRPr>
            </a:lvl1pPr>
          </a:lstStyle>
          <a:p>
            <a:pPr lvl="0">
              <a:defRPr sz="1800"/>
            </a:pPr>
            <a:r>
              <a:rPr sz="1400" dirty="0"/>
              <a:t>The sunrise and sunset times for three days in February are recorded in the chart below. Which statement is an accurate conclusion based on this information? (A) There are more hours of daylight as the month goes by. (B) There are fewer hours of daylight as the month goes by. (C) The Sun rises later as the month goes by. (D) The Sun sets earlier as the month goes by.</a:t>
            </a:r>
          </a:p>
        </p:txBody>
      </p:sp>
      <p:pic>
        <p:nvPicPr>
          <p:cNvPr id="55" name="image2.png"/>
          <p:cNvPicPr/>
          <p:nvPr/>
        </p:nvPicPr>
        <p:blipFill>
          <a:blip r:embed="rId3">
            <a:extLst/>
          </a:blip>
          <a:stretch>
            <a:fillRect/>
          </a:stretch>
        </p:blipFill>
        <p:spPr>
          <a:xfrm>
            <a:off x="252560" y="586729"/>
            <a:ext cx="4164979" cy="1622975"/>
          </a:xfrm>
          <a:prstGeom prst="rect">
            <a:avLst/>
          </a:prstGeom>
          <a:ln w="12700">
            <a:miter lim="400000"/>
          </a:ln>
        </p:spPr>
      </p:pic>
      <p:sp>
        <p:nvSpPr>
          <p:cNvPr id="56" name="Shape 56"/>
          <p:cNvSpPr/>
          <p:nvPr/>
        </p:nvSpPr>
        <p:spPr>
          <a:xfrm>
            <a:off x="5553007" y="3842844"/>
            <a:ext cx="2981992" cy="2034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b="0">
                <a:latin typeface="+mn-lt"/>
                <a:ea typeface="+mn-ea"/>
                <a:cs typeface="+mn-cs"/>
                <a:sym typeface="Helvetica"/>
              </a:defRPr>
            </a:lvl1pPr>
          </a:lstStyle>
          <a:p>
            <a:pPr lvl="0">
              <a:defRPr sz="1800"/>
            </a:pPr>
            <a:r>
              <a:rPr sz="1400" dirty="0"/>
              <a:t>The thermometers below show the temperature of a liquid at the beginning and at the end of an experiment. How did the temperature of the liquid change from the beginning to the end of the experiment? (A) It went down 4°F. (B) It went down 8°F. (C) It went up 2°F. (D) It went up 10°F.</a:t>
            </a:r>
          </a:p>
        </p:txBody>
      </p:sp>
      <p:pic>
        <p:nvPicPr>
          <p:cNvPr id="57" name="image3.png"/>
          <p:cNvPicPr/>
          <p:nvPr/>
        </p:nvPicPr>
        <p:blipFill>
          <a:blip r:embed="rId4">
            <a:extLst/>
          </a:blip>
          <a:stretch>
            <a:fillRect/>
          </a:stretch>
        </p:blipFill>
        <p:spPr>
          <a:xfrm>
            <a:off x="5882859" y="958812"/>
            <a:ext cx="1966689" cy="2804485"/>
          </a:xfrm>
          <a:prstGeom prst="rect">
            <a:avLst/>
          </a:prstGeom>
          <a:ln w="12700">
            <a:miter lim="400000"/>
          </a:ln>
        </p:spPr>
      </p:pic>
      <p:sp>
        <p:nvSpPr>
          <p:cNvPr id="58" name="Shape 58"/>
          <p:cNvSpPr/>
          <p:nvPr/>
        </p:nvSpPr>
        <p:spPr>
          <a:xfrm>
            <a:off x="266465" y="5689358"/>
            <a:ext cx="4686535" cy="95410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400" b="0">
                <a:latin typeface="+mn-lt"/>
                <a:ea typeface="+mn-ea"/>
                <a:cs typeface="+mn-cs"/>
                <a:sym typeface="Helvetica"/>
              </a:defRPr>
            </a:lvl1pPr>
          </a:lstStyle>
          <a:p>
            <a:pPr lvl="0">
              <a:defRPr sz="1800"/>
            </a:pPr>
            <a:r>
              <a:rPr sz="1400" dirty="0"/>
              <a:t>Base your answers on the diagram below, which shows four stages in the growth and development of a bean plant. The stages are labeled A, B, C, and D. In which stage is germination first visible? (A) A (B) B (C) C (D) D</a:t>
            </a:r>
          </a:p>
        </p:txBody>
      </p:sp>
      <p:pic>
        <p:nvPicPr>
          <p:cNvPr id="59" name="image4.png"/>
          <p:cNvPicPr/>
          <p:nvPr/>
        </p:nvPicPr>
        <p:blipFill>
          <a:blip r:embed="rId5">
            <a:extLst/>
          </a:blip>
          <a:stretch>
            <a:fillRect/>
          </a:stretch>
        </p:blipFill>
        <p:spPr>
          <a:xfrm>
            <a:off x="541440" y="4015730"/>
            <a:ext cx="3587219" cy="1688770"/>
          </a:xfrm>
          <a:prstGeom prst="rect">
            <a:avLst/>
          </a:prstGeom>
          <a:ln w="12700">
            <a:miter lim="400000"/>
          </a:ln>
        </p:spPr>
      </p:pic>
      <p:sp>
        <p:nvSpPr>
          <p:cNvPr id="2" name="Title 1"/>
          <p:cNvSpPr>
            <a:spLocks noGrp="1"/>
          </p:cNvSpPr>
          <p:nvPr>
            <p:ph type="title"/>
          </p:nvPr>
        </p:nvSpPr>
        <p:spPr/>
        <p:txBody>
          <a:bodyPr/>
          <a:lstStyle/>
          <a:p>
            <a:r>
              <a:rPr lang="en-US" dirty="0"/>
              <a:t>Diagram Questions for Aristo</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2009140"/>
            <a:ext cx="4692469" cy="3366847"/>
          </a:xfrm>
          <a:prstGeom prst="rect">
            <a:avLst/>
          </a:prstGeom>
        </p:spPr>
      </p:pic>
    </p:spTree>
    <p:extLst>
      <p:ext uri="{BB962C8B-B14F-4D97-AF65-F5344CB8AC3E}">
        <p14:creationId xmlns:p14="http://schemas.microsoft.com/office/powerpoint/2010/main" val="28350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5.png"/>
          <p:cNvPicPr/>
          <p:nvPr/>
        </p:nvPicPr>
        <p:blipFill>
          <a:blip r:embed="rId3">
            <a:extLst/>
          </a:blip>
          <a:stretch>
            <a:fillRect/>
          </a:stretch>
        </p:blipFill>
        <p:spPr>
          <a:xfrm>
            <a:off x="304800" y="1519405"/>
            <a:ext cx="3936523" cy="3084410"/>
          </a:xfrm>
          <a:prstGeom prst="rect">
            <a:avLst/>
          </a:prstGeom>
          <a:ln w="12700">
            <a:miter lim="400000"/>
          </a:ln>
        </p:spPr>
      </p:pic>
      <p:sp>
        <p:nvSpPr>
          <p:cNvPr id="65" name="Shape 65"/>
          <p:cNvSpPr/>
          <p:nvPr/>
        </p:nvSpPr>
        <p:spPr>
          <a:xfrm>
            <a:off x="4474898" y="1527380"/>
            <a:ext cx="4551121" cy="328435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b="0"/>
            </a:pPr>
            <a:r>
              <a:rPr dirty="0">
                <a:latin typeface="Arial"/>
                <a:ea typeface="Arial"/>
                <a:cs typeface="Arial"/>
                <a:sym typeface="Arial"/>
              </a:rPr>
              <a:t>How many organisms consume the mouse?</a:t>
            </a:r>
            <a:br>
              <a:rPr dirty="0">
                <a:latin typeface="Arial"/>
                <a:ea typeface="Arial"/>
                <a:cs typeface="Arial"/>
                <a:sym typeface="Arial"/>
              </a:rPr>
            </a:br>
            <a:r>
              <a:rPr dirty="0">
                <a:latin typeface="Arial"/>
                <a:ea typeface="Arial"/>
                <a:cs typeface="Arial"/>
                <a:sym typeface="Arial"/>
              </a:rPr>
              <a:t>(A) 1 (B) 2 </a:t>
            </a:r>
            <a:r>
              <a:rPr dirty="0">
                <a:solidFill>
                  <a:srgbClr val="FF2600"/>
                </a:solidFill>
                <a:latin typeface="Arial"/>
                <a:ea typeface="Arial"/>
                <a:cs typeface="Arial"/>
                <a:sym typeface="Arial"/>
              </a:rPr>
              <a:t>(C) 3</a:t>
            </a:r>
            <a:r>
              <a:rPr dirty="0">
                <a:latin typeface="Arial"/>
                <a:ea typeface="Arial"/>
                <a:cs typeface="Arial"/>
                <a:sym typeface="Arial"/>
              </a:rPr>
              <a:t> (D) 4</a:t>
            </a:r>
            <a:br>
              <a:rPr dirty="0">
                <a:latin typeface="Arial"/>
                <a:ea typeface="Arial"/>
                <a:cs typeface="Arial"/>
                <a:sym typeface="Arial"/>
              </a:rPr>
            </a:br>
            <a:br>
              <a:rPr dirty="0">
                <a:latin typeface="Arial"/>
                <a:ea typeface="Arial"/>
                <a:cs typeface="Arial"/>
                <a:sym typeface="Arial"/>
              </a:rPr>
            </a:br>
            <a:endParaRPr dirty="0">
              <a:latin typeface="Arial"/>
              <a:ea typeface="Arial"/>
              <a:cs typeface="Arial"/>
              <a:sym typeface="Arial"/>
            </a:endParaRPr>
          </a:p>
          <a:p>
            <a:pPr lvl="0">
              <a:defRPr b="0"/>
            </a:pPr>
            <a:r>
              <a:rPr dirty="0">
                <a:latin typeface="Arial"/>
                <a:ea typeface="Arial"/>
                <a:cs typeface="Arial"/>
                <a:sym typeface="Arial"/>
              </a:rPr>
              <a:t>Which animal is both predator and prey?</a:t>
            </a:r>
            <a:br>
              <a:rPr dirty="0">
                <a:latin typeface="Arial"/>
                <a:ea typeface="Arial"/>
                <a:cs typeface="Arial"/>
                <a:sym typeface="Arial"/>
              </a:rPr>
            </a:br>
            <a:r>
              <a:rPr dirty="0">
                <a:latin typeface="Arial"/>
                <a:ea typeface="Arial"/>
                <a:cs typeface="Arial"/>
                <a:sym typeface="Arial"/>
              </a:rPr>
              <a:t>(A) hawk (B) mouse (C) cricket </a:t>
            </a:r>
            <a:r>
              <a:rPr dirty="0">
                <a:solidFill>
                  <a:srgbClr val="FF2600"/>
                </a:solidFill>
                <a:latin typeface="Arial"/>
                <a:ea typeface="Arial"/>
                <a:cs typeface="Arial"/>
                <a:sym typeface="Arial"/>
              </a:rPr>
              <a:t>(D) owl</a:t>
            </a:r>
          </a:p>
          <a:p>
            <a:pPr lvl="0">
              <a:defRPr b="0"/>
            </a:pPr>
            <a:endParaRPr dirty="0">
              <a:latin typeface="Arial"/>
              <a:ea typeface="Arial"/>
              <a:cs typeface="Arial"/>
              <a:sym typeface="Arial"/>
            </a:endParaRPr>
          </a:p>
          <a:p>
            <a:pPr lvl="0">
              <a:defRPr b="0"/>
            </a:pPr>
            <a:endParaRPr dirty="0">
              <a:latin typeface="Arial"/>
              <a:ea typeface="Arial"/>
              <a:cs typeface="Arial"/>
              <a:sym typeface="Arial"/>
            </a:endParaRPr>
          </a:p>
          <a:p>
            <a:pPr lvl="0">
              <a:defRPr b="0"/>
            </a:pPr>
            <a:r>
              <a:rPr dirty="0">
                <a:latin typeface="Arial"/>
                <a:ea typeface="Arial"/>
                <a:cs typeface="Arial"/>
                <a:sym typeface="Arial"/>
              </a:rPr>
              <a:t>If all the rabbits die off, what will happen to</a:t>
            </a:r>
          </a:p>
          <a:p>
            <a:pPr lvl="0">
              <a:defRPr b="0"/>
            </a:pPr>
            <a:r>
              <a:rPr dirty="0">
                <a:latin typeface="Arial"/>
                <a:ea typeface="Arial"/>
                <a:cs typeface="Arial"/>
                <a:sym typeface="Arial"/>
              </a:rPr>
              <a:t>the mountain lion population?</a:t>
            </a:r>
            <a:br>
              <a:rPr dirty="0">
                <a:latin typeface="Arial"/>
                <a:ea typeface="Arial"/>
                <a:cs typeface="Arial"/>
                <a:sym typeface="Arial"/>
              </a:rPr>
            </a:br>
            <a:r>
              <a:rPr dirty="0">
                <a:latin typeface="Arial"/>
                <a:ea typeface="Arial"/>
                <a:cs typeface="Arial"/>
                <a:sym typeface="Arial"/>
              </a:rPr>
              <a:t>(A) it will increase </a:t>
            </a:r>
            <a:r>
              <a:rPr dirty="0">
                <a:solidFill>
                  <a:srgbClr val="FF2600"/>
                </a:solidFill>
                <a:latin typeface="Arial"/>
                <a:ea typeface="Arial"/>
                <a:cs typeface="Arial"/>
                <a:sym typeface="Arial"/>
              </a:rPr>
              <a:t>(B) it will decrease</a:t>
            </a:r>
          </a:p>
          <a:p>
            <a:pPr lvl="0">
              <a:defRPr b="0"/>
            </a:pPr>
            <a:r>
              <a:rPr dirty="0">
                <a:latin typeface="Arial"/>
                <a:ea typeface="Arial"/>
                <a:cs typeface="Arial"/>
                <a:sym typeface="Arial"/>
              </a:rPr>
              <a:t>(C) it will remain the same</a:t>
            </a:r>
          </a:p>
        </p:txBody>
      </p:sp>
      <p:sp>
        <p:nvSpPr>
          <p:cNvPr id="2" name="Title 1"/>
          <p:cNvSpPr>
            <a:spLocks noGrp="1"/>
          </p:cNvSpPr>
          <p:nvPr>
            <p:ph type="title"/>
          </p:nvPr>
        </p:nvSpPr>
        <p:spPr/>
        <p:txBody>
          <a:bodyPr/>
          <a:lstStyle/>
          <a:p>
            <a:r>
              <a:rPr lang="en-US" dirty="0"/>
              <a:t>Food Web Questions</a:t>
            </a:r>
          </a:p>
        </p:txBody>
      </p:sp>
      <p:sp>
        <p:nvSpPr>
          <p:cNvPr id="3" name="Slide Number Placeholder 2"/>
          <p:cNvSpPr>
            <a:spLocks noGrp="1"/>
          </p:cNvSpPr>
          <p:nvPr>
            <p:ph type="sldNum" sz="quarter" idx="12"/>
          </p:nvPr>
        </p:nvSpPr>
        <p:spPr/>
        <p:txBody>
          <a:bodyPr/>
          <a:lstStyle/>
          <a:p>
            <a:fld id="{2950F06C-DC55-49E8-966D-651E62CB7ADF}" type="slidenum">
              <a:rPr lang="en-US" smtClean="0"/>
              <a:pPr/>
              <a:t>12</a:t>
            </a:fld>
            <a:endParaRPr lang="en-US"/>
          </a:p>
        </p:txBody>
      </p:sp>
      <p:sp>
        <p:nvSpPr>
          <p:cNvPr id="4" name="Rectangle 3"/>
          <p:cNvSpPr/>
          <p:nvPr/>
        </p:nvSpPr>
        <p:spPr bwMode="auto">
          <a:xfrm>
            <a:off x="3276600" y="1371600"/>
            <a:ext cx="1198298" cy="304800"/>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Rectangle 4"/>
          <p:cNvSpPr/>
          <p:nvPr/>
        </p:nvSpPr>
        <p:spPr bwMode="auto">
          <a:xfrm>
            <a:off x="4191000" y="3048000"/>
            <a:ext cx="135651" cy="1555815"/>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4457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QA and Common Sense</a:t>
            </a:r>
          </a:p>
        </p:txBody>
      </p:sp>
      <p:sp>
        <p:nvSpPr>
          <p:cNvPr id="3" name="Content Placeholder 2"/>
          <p:cNvSpPr>
            <a:spLocks noGrp="1"/>
          </p:cNvSpPr>
          <p:nvPr>
            <p:ph idx="1"/>
          </p:nvPr>
        </p:nvSpPr>
        <p:spPr/>
        <p:txBody>
          <a:bodyPr/>
          <a:lstStyle/>
          <a:p>
            <a:pPr marL="0" indent="0">
              <a:buNone/>
            </a:pPr>
            <a:r>
              <a:rPr lang="en-US" dirty="0"/>
              <a:t>Does Science QA require common-sense knowledge?</a:t>
            </a:r>
          </a:p>
          <a:p>
            <a:r>
              <a:rPr lang="en-US" b="1" dirty="0"/>
              <a:t>Yes, </a:t>
            </a:r>
            <a:r>
              <a:rPr lang="en-US" dirty="0"/>
              <a:t>to support basic NLP.</a:t>
            </a:r>
          </a:p>
          <a:p>
            <a:r>
              <a:rPr lang="en-US" b="1" dirty="0"/>
              <a:t>Yes, </a:t>
            </a:r>
            <a:r>
              <a:rPr lang="en-US" dirty="0"/>
              <a:t>in application of general principles to specific situations.</a:t>
            </a:r>
          </a:p>
          <a:p>
            <a:pPr marL="0" indent="0">
              <a:buNone/>
            </a:pPr>
            <a:r>
              <a:rPr lang="en-US" sz="2800" b="1" dirty="0">
                <a:solidFill>
                  <a:srgbClr val="FF0000"/>
                </a:solidFill>
              </a:rPr>
              <a:t>Example: what force causes a marble to drop to the bottom of a glass of water?</a:t>
            </a:r>
          </a:p>
          <a:p>
            <a:endParaRPr lang="en-US" dirty="0"/>
          </a:p>
          <a:p>
            <a:endParaRPr lang="en-US" dirty="0"/>
          </a:p>
        </p:txBody>
      </p:sp>
      <p:sp>
        <p:nvSpPr>
          <p:cNvPr id="4" name="Slide Number Placeholder 3"/>
          <p:cNvSpPr>
            <a:spLocks noGrp="1"/>
          </p:cNvSpPr>
          <p:nvPr>
            <p:ph type="sldNum" sz="quarter" idx="12"/>
          </p:nvPr>
        </p:nvSpPr>
        <p:spPr/>
        <p:txBody>
          <a:bodyPr/>
          <a:lstStyle/>
          <a:p>
            <a:fld id="{2950F06C-DC55-49E8-966D-651E62CB7ADF}" type="slidenum">
              <a:rPr lang="en-US" smtClean="0"/>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713" y="3444080"/>
            <a:ext cx="3874679" cy="2042319"/>
          </a:xfrm>
          <a:prstGeom prst="rect">
            <a:avLst/>
          </a:prstGeom>
        </p:spPr>
      </p:pic>
    </p:spTree>
    <p:extLst>
      <p:ext uri="{BB962C8B-B14F-4D97-AF65-F5344CB8AC3E}">
        <p14:creationId xmlns:p14="http://schemas.microsoft.com/office/powerpoint/2010/main" val="22690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Questions</a:t>
            </a:r>
          </a:p>
        </p:txBody>
      </p:sp>
      <p:sp>
        <p:nvSpPr>
          <p:cNvPr id="3" name="Content Placeholder 2"/>
          <p:cNvSpPr>
            <a:spLocks noGrp="1"/>
          </p:cNvSpPr>
          <p:nvPr>
            <p:ph idx="1"/>
          </p:nvPr>
        </p:nvSpPr>
        <p:spPr/>
        <p:txBody>
          <a:bodyPr/>
          <a:lstStyle/>
          <a:p>
            <a:pPr marL="457200" indent="-457200">
              <a:buFont typeface="+mj-lt"/>
              <a:buAutoNum type="arabicPeriod"/>
            </a:pPr>
            <a:r>
              <a:rPr lang="en-US" b="1" dirty="0"/>
              <a:t>What kind of knowledge is to answer science questions? </a:t>
            </a:r>
          </a:p>
          <a:p>
            <a:pPr marL="857250" lvl="1" indent="-457200">
              <a:buFont typeface="+mj-lt"/>
              <a:buAutoNum type="alphaUcPeriod"/>
            </a:pPr>
            <a:r>
              <a:rPr lang="en-US" dirty="0"/>
              <a:t>Scientific knowledge (gravity)</a:t>
            </a:r>
          </a:p>
          <a:p>
            <a:pPr marL="857250" lvl="1" indent="-457200">
              <a:buFont typeface="+mj-lt"/>
              <a:buAutoNum type="alphaUcPeriod"/>
            </a:pPr>
            <a:r>
              <a:rPr lang="en-US" dirty="0"/>
              <a:t>Common-sense knowledge (marbles, cups)</a:t>
            </a:r>
          </a:p>
          <a:p>
            <a:pPr marL="857250" lvl="1" indent="-457200">
              <a:buFont typeface="+mj-lt"/>
              <a:buAutoNum type="alphaUcPeriod"/>
            </a:pPr>
            <a:r>
              <a:rPr lang="en-US" dirty="0"/>
              <a:t>Language/paraphrase knowledge</a:t>
            </a:r>
          </a:p>
          <a:p>
            <a:pPr marL="857250" lvl="1" indent="-457200">
              <a:buFont typeface="+mj-lt"/>
              <a:buAutoNum type="alphaUcPeriod"/>
            </a:pPr>
            <a:r>
              <a:rPr lang="en-US" dirty="0"/>
              <a:t>Facts and inference rules</a:t>
            </a:r>
          </a:p>
          <a:p>
            <a:pPr marL="400050" lvl="1" indent="0">
              <a:buNone/>
            </a:pPr>
            <a:endParaRPr lang="en-US" dirty="0"/>
          </a:p>
          <a:p>
            <a:pPr marL="457200" indent="-457200">
              <a:buFont typeface="+mj-lt"/>
              <a:buAutoNum type="arabicPeriod"/>
            </a:pPr>
            <a:r>
              <a:rPr lang="en-US" b="1" dirty="0"/>
              <a:t>How much knowledge is needed?</a:t>
            </a:r>
          </a:p>
          <a:p>
            <a:pPr marL="457200" indent="-457200">
              <a:buFont typeface="+mj-lt"/>
              <a:buAutoNum type="arabicPeriod"/>
            </a:pPr>
            <a:endParaRPr lang="en-US" b="1" dirty="0"/>
          </a:p>
          <a:p>
            <a:pPr marL="457200" indent="-457200">
              <a:buFont typeface="+mj-lt"/>
              <a:buAutoNum type="arabicPeriod"/>
            </a:pPr>
            <a:r>
              <a:rPr lang="en-US" b="1" dirty="0"/>
              <a:t>How do we represent that knowledge formally?</a:t>
            </a:r>
          </a:p>
          <a:p>
            <a:pPr marL="857250" lvl="1" indent="-457200">
              <a:buFont typeface="+mj-lt"/>
              <a:buAutoNum type="alphaUcPeriod"/>
            </a:pPr>
            <a:r>
              <a:rPr lang="en-US" dirty="0"/>
              <a:t>Is an MLN appropriate?</a:t>
            </a:r>
          </a:p>
          <a:p>
            <a:pPr marL="857250" lvl="1" indent="-457200">
              <a:buFont typeface="+mj-lt"/>
              <a:buAutoNum type="alphaUcPeriod"/>
            </a:pPr>
            <a:r>
              <a:rPr lang="en-US" dirty="0"/>
              <a:t>Is a neural network sufficient?</a:t>
            </a:r>
          </a:p>
        </p:txBody>
      </p:sp>
      <p:sp>
        <p:nvSpPr>
          <p:cNvPr id="4" name="Slide Number Placeholder 3"/>
          <p:cNvSpPr>
            <a:spLocks noGrp="1"/>
          </p:cNvSpPr>
          <p:nvPr>
            <p:ph type="sldNum" sz="quarter" idx="12"/>
          </p:nvPr>
        </p:nvSpPr>
        <p:spPr/>
        <p:txBody>
          <a:bodyPr/>
          <a:lstStyle/>
          <a:p>
            <a:fld id="{2950F06C-DC55-49E8-966D-651E62CB7ADF}" type="slidenum">
              <a:rPr lang="en-US" smtClean="0"/>
              <a:pPr/>
              <a:t>14</a:t>
            </a:fld>
            <a:endParaRPr lang="en-US"/>
          </a:p>
        </p:txBody>
      </p:sp>
    </p:spTree>
    <p:extLst>
      <p:ext uri="{BB962C8B-B14F-4D97-AF65-F5344CB8AC3E}">
        <p14:creationId xmlns:p14="http://schemas.microsoft.com/office/powerpoint/2010/main" val="28772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There is no silver bullet! </a:t>
            </a:r>
          </a:p>
        </p:txBody>
      </p:sp>
      <p:sp>
        <p:nvSpPr>
          <p:cNvPr id="4" name="Slide Number Placeholder 3"/>
          <p:cNvSpPr>
            <a:spLocks noGrp="1"/>
          </p:cNvSpPr>
          <p:nvPr>
            <p:ph type="sldNum" sz="quarter" idx="12"/>
          </p:nvPr>
        </p:nvSpPr>
        <p:spPr/>
        <p:txBody>
          <a:bodyPr/>
          <a:lstStyle/>
          <a:p>
            <a:fld id="{2950F06C-DC55-49E8-966D-651E62CB7ADF}"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52800"/>
            <a:ext cx="2895238" cy="2390476"/>
          </a:xfrm>
          <a:prstGeom prst="rect">
            <a:avLst/>
          </a:prstGeom>
        </p:spPr>
      </p:pic>
      <p:sp>
        <p:nvSpPr>
          <p:cNvPr id="6" name="Title 5"/>
          <p:cNvSpPr>
            <a:spLocks noGrp="1"/>
          </p:cNvSpPr>
          <p:nvPr>
            <p:ph type="title"/>
          </p:nvPr>
        </p:nvSpPr>
        <p:spPr/>
        <p:txBody>
          <a:bodyPr/>
          <a:lstStyle/>
          <a:p>
            <a:r>
              <a:rPr lang="en-US" dirty="0"/>
              <a:t>Lesson</a:t>
            </a:r>
          </a:p>
        </p:txBody>
      </p:sp>
      <p:grpSp>
        <p:nvGrpSpPr>
          <p:cNvPr id="10" name="Group 9"/>
          <p:cNvGrpSpPr/>
          <p:nvPr/>
        </p:nvGrpSpPr>
        <p:grpSpPr>
          <a:xfrm>
            <a:off x="0" y="642938"/>
            <a:ext cx="1899634" cy="2000372"/>
            <a:chOff x="7086600" y="533400"/>
            <a:chExt cx="1899634" cy="2000372"/>
          </a:xfrm>
        </p:grpSpPr>
        <p:pic>
          <p:nvPicPr>
            <p:cNvPr id="11" name="Picture 10" descr="HALO"/>
            <p:cNvPicPr>
              <a:picLocks noChangeAspect="1" noChangeArrowheads="1"/>
            </p:cNvPicPr>
            <p:nvPr/>
          </p:nvPicPr>
          <p:blipFill>
            <a:blip r:embed="rId4" cstate="print"/>
            <a:srcRect l="17346" t="2705" r="17889" b="10753"/>
            <a:stretch>
              <a:fillRect/>
            </a:stretch>
          </p:blipFill>
          <p:spPr bwMode="auto">
            <a:xfrm>
              <a:off x="7086600" y="533400"/>
              <a:ext cx="1899634" cy="2000372"/>
            </a:xfrm>
            <a:prstGeom prst="rect">
              <a:avLst/>
            </a:prstGeom>
            <a:noFill/>
          </p:spPr>
        </p:pic>
        <p:sp>
          <p:nvSpPr>
            <p:cNvPr id="12" name="Rectangle 11"/>
            <p:cNvSpPr/>
            <p:nvPr/>
          </p:nvSpPr>
          <p:spPr bwMode="auto">
            <a:xfrm>
              <a:off x="7543800" y="1219200"/>
              <a:ext cx="838200" cy="457200"/>
            </a:xfrm>
            <a:prstGeom prst="rect">
              <a:avLst/>
            </a:prstGeom>
            <a:solidFill>
              <a:schemeClr val="tx1"/>
            </a:solidFill>
            <a:ln w="19050" cap="flat" cmpd="sng" algn="ctr">
              <a:noFill/>
              <a:prstDash val="solid"/>
              <a:round/>
              <a:headEnd type="none" w="med" len="med"/>
              <a:tailEnd type="triangle"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379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352800"/>
            <a:ext cx="8382000" cy="2895600"/>
          </a:xfrm>
        </p:spPr>
        <p:txBody>
          <a:bodyPr/>
          <a:lstStyle/>
          <a:p>
            <a:r>
              <a:rPr lang="en-US" sz="2000" b="1" dirty="0"/>
              <a:t>Sophisticated physics model </a:t>
            </a:r>
            <a:r>
              <a:rPr lang="en-US" sz="2000" dirty="0"/>
              <a:t>of planetary movement</a:t>
            </a:r>
          </a:p>
          <a:p>
            <a:pPr marL="857250" lvl="1" indent="-457200">
              <a:buFont typeface="Wingdings" charset="2"/>
              <a:buChar char="ü"/>
            </a:pPr>
            <a:r>
              <a:rPr lang="en-US" sz="1800" dirty="0"/>
              <a:t>powerful model, would enable complex reasoning</a:t>
            </a:r>
          </a:p>
          <a:p>
            <a:pPr marL="857250" lvl="1" indent="-457200">
              <a:buFont typeface="Lucida Grande"/>
              <a:buChar char="×"/>
            </a:pPr>
            <a:r>
              <a:rPr lang="en-US" sz="1800" dirty="0"/>
              <a:t>difficult to implement, scale up, or learn automatically</a:t>
            </a:r>
          </a:p>
          <a:p>
            <a:endParaRPr lang="en-US" sz="2000" dirty="0"/>
          </a:p>
          <a:p>
            <a:r>
              <a:rPr lang="en-US" sz="2000" b="1" dirty="0"/>
              <a:t>Information retrieval </a:t>
            </a:r>
            <a:r>
              <a:rPr lang="en-US" sz="2000" dirty="0"/>
              <a:t>/ statistical association</a:t>
            </a:r>
          </a:p>
          <a:p>
            <a:pPr marL="857250" lvl="1" indent="-457200">
              <a:buFont typeface="Wingdings" charset="2"/>
              <a:buChar char="ü"/>
            </a:pPr>
            <a:r>
              <a:rPr lang="en-US" sz="1800" dirty="0"/>
              <a:t>easy, generalizes well, often effective</a:t>
            </a:r>
          </a:p>
          <a:p>
            <a:pPr marL="857250" lvl="1" indent="-457200">
              <a:buFont typeface="Wingdings" charset="2"/>
              <a:buChar char="ü"/>
            </a:pPr>
            <a:r>
              <a:rPr lang="en-US" sz="1800" dirty="0"/>
              <a:t>most entries in Allen AI Science Challenge / </a:t>
            </a:r>
            <a:r>
              <a:rPr lang="en-US" sz="1800" dirty="0" err="1"/>
              <a:t>Kaggle</a:t>
            </a:r>
            <a:endParaRPr lang="en-US" sz="1800" dirty="0"/>
          </a:p>
          <a:p>
            <a:pPr marL="857250" lvl="1" indent="-457200">
              <a:buFont typeface="Lucida Grande"/>
              <a:buChar char="×"/>
            </a:pPr>
            <a:r>
              <a:rPr lang="en-US" sz="1800" dirty="0"/>
              <a:t>limited to simple reasoning</a:t>
            </a:r>
          </a:p>
          <a:p>
            <a:pPr marL="857250" lvl="1" indent="-457200">
              <a:buFont typeface="Lucida Grande"/>
              <a:buChar char="×"/>
            </a:pPr>
            <a:r>
              <a:rPr lang="en-US" sz="1800" dirty="0"/>
              <a:t>expects answers explicitly written somewhere</a:t>
            </a:r>
          </a:p>
        </p:txBody>
      </p:sp>
      <p:sp>
        <p:nvSpPr>
          <p:cNvPr id="5" name="Folded Corner 4"/>
          <p:cNvSpPr/>
          <p:nvPr/>
        </p:nvSpPr>
        <p:spPr bwMode="auto">
          <a:xfrm>
            <a:off x="838200" y="1153592"/>
            <a:ext cx="5410200" cy="1828800"/>
          </a:xfrm>
          <a:prstGeom prst="foldedCorner">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r>
              <a:rPr lang="en-US" b="0" dirty="0">
                <a:solidFill>
                  <a:schemeClr val="dk1"/>
                </a:solidFill>
                <a:latin typeface="+mn-lt"/>
              </a:rPr>
              <a:t>In New York State, the longest period of daylight</a:t>
            </a:r>
            <a:br>
              <a:rPr lang="en-US" b="0" dirty="0">
                <a:solidFill>
                  <a:schemeClr val="dk1"/>
                </a:solidFill>
                <a:latin typeface="+mn-lt"/>
              </a:rPr>
            </a:br>
            <a:r>
              <a:rPr lang="en-US" b="0" dirty="0">
                <a:solidFill>
                  <a:schemeClr val="dk1"/>
                </a:solidFill>
                <a:latin typeface="+mn-lt"/>
              </a:rPr>
              <a:t>occurs during which month?</a:t>
            </a:r>
          </a:p>
          <a:p>
            <a:r>
              <a:rPr lang="en-US" b="0" dirty="0">
                <a:solidFill>
                  <a:schemeClr val="dk1"/>
                </a:solidFill>
                <a:latin typeface="+mn-lt"/>
              </a:rPr>
              <a:t>  (A) June</a:t>
            </a:r>
          </a:p>
          <a:p>
            <a:r>
              <a:rPr lang="en-US" b="0" dirty="0">
                <a:solidFill>
                  <a:schemeClr val="dk1"/>
                </a:solidFill>
                <a:latin typeface="+mn-lt"/>
              </a:rPr>
              <a:t>  (B) March</a:t>
            </a:r>
          </a:p>
          <a:p>
            <a:r>
              <a:rPr lang="en-US" b="0" dirty="0">
                <a:solidFill>
                  <a:schemeClr val="dk1"/>
                </a:solidFill>
                <a:latin typeface="+mn-lt"/>
              </a:rPr>
              <a:t>  (C) December</a:t>
            </a:r>
          </a:p>
          <a:p>
            <a:r>
              <a:rPr lang="en-US" b="0" dirty="0">
                <a:solidFill>
                  <a:schemeClr val="dk1"/>
                </a:solidFill>
                <a:latin typeface="+mn-lt"/>
              </a:rPr>
              <a:t>  (D) September</a:t>
            </a:r>
          </a:p>
          <a:p>
            <a:endParaRPr lang="en-US" b="0"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7" name="Shape 60"/>
          <p:cNvPicPr preferRelativeResize="0">
            <a:picLocks noChangeAspect="1"/>
          </p:cNvPicPr>
          <p:nvPr/>
        </p:nvPicPr>
        <p:blipFill>
          <a:blip r:embed="rId4" cstate="print">
            <a:alphaModFix/>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239000" y="3505200"/>
            <a:ext cx="1710502" cy="941085"/>
          </a:xfrm>
          <a:prstGeom prst="rect">
            <a:avLst/>
          </a:prstGeom>
          <a:noFill/>
          <a:ln>
            <a:noFill/>
          </a:ln>
        </p:spPr>
      </p:pic>
      <p:grpSp>
        <p:nvGrpSpPr>
          <p:cNvPr id="12" name="Group 11"/>
          <p:cNvGrpSpPr/>
          <p:nvPr/>
        </p:nvGrpSpPr>
        <p:grpSpPr>
          <a:xfrm>
            <a:off x="1163269" y="685800"/>
            <a:ext cx="1595697" cy="772592"/>
            <a:chOff x="2077669" y="675208"/>
            <a:chExt cx="1595697" cy="772592"/>
          </a:xfrm>
        </p:grpSpPr>
        <p:cxnSp>
          <p:nvCxnSpPr>
            <p:cNvPr id="6" name="Straight Connector 5"/>
            <p:cNvCxnSpPr/>
            <p:nvPr/>
          </p:nvCxnSpPr>
          <p:spPr bwMode="auto">
            <a:xfrm flipV="1">
              <a:off x="2209800" y="1219200"/>
              <a:ext cx="1371600" cy="228600"/>
            </a:xfrm>
            <a:prstGeom prst="line">
              <a:avLst/>
            </a:prstGeom>
            <a:noFill/>
            <a:ln w="19050" cap="flat" cmpd="sng" algn="ctr">
              <a:solidFill>
                <a:srgbClr val="FF0000"/>
              </a:solidFill>
              <a:prstDash val="solid"/>
              <a:round/>
              <a:headEnd type="none" w="med" len="med"/>
              <a:tailEnd type="none"/>
            </a:ln>
            <a:effectLst/>
          </p:spPr>
        </p:cxnSp>
        <p:sp>
          <p:nvSpPr>
            <p:cNvPr id="11" name="TextBox 10"/>
            <p:cNvSpPr txBox="1"/>
            <p:nvPr/>
          </p:nvSpPr>
          <p:spPr>
            <a:xfrm rot="20972274">
              <a:off x="2077669" y="675208"/>
              <a:ext cx="1595697" cy="369332"/>
            </a:xfrm>
            <a:prstGeom prst="rect">
              <a:avLst/>
            </a:prstGeom>
            <a:noFill/>
          </p:spPr>
          <p:txBody>
            <a:bodyPr wrap="none" rtlCol="0">
              <a:spAutoFit/>
            </a:bodyPr>
            <a:lstStyle/>
            <a:p>
              <a:r>
                <a:rPr lang="en-US" b="0" dirty="0">
                  <a:solidFill>
                    <a:srgbClr val="FF0000"/>
                  </a:solidFill>
                  <a:latin typeface="Bradley Hand Bold"/>
                  <a:cs typeface="Bradley Hand Bold"/>
                </a:rPr>
                <a:t>New Zealand</a:t>
              </a:r>
            </a:p>
          </p:txBody>
        </p:sp>
      </p:grpSp>
      <p:grpSp>
        <p:nvGrpSpPr>
          <p:cNvPr id="16" name="Group 15"/>
          <p:cNvGrpSpPr/>
          <p:nvPr/>
        </p:nvGrpSpPr>
        <p:grpSpPr>
          <a:xfrm>
            <a:off x="3122373" y="775739"/>
            <a:ext cx="966931" cy="682653"/>
            <a:chOff x="4036773" y="765147"/>
            <a:chExt cx="966931" cy="682653"/>
          </a:xfrm>
        </p:grpSpPr>
        <p:cxnSp>
          <p:nvCxnSpPr>
            <p:cNvPr id="8" name="Straight Connector 7"/>
            <p:cNvCxnSpPr/>
            <p:nvPr/>
          </p:nvCxnSpPr>
          <p:spPr bwMode="auto">
            <a:xfrm flipV="1">
              <a:off x="4114800" y="1295400"/>
              <a:ext cx="762000" cy="152400"/>
            </a:xfrm>
            <a:prstGeom prst="line">
              <a:avLst/>
            </a:prstGeom>
            <a:noFill/>
            <a:ln w="19050" cap="flat" cmpd="sng" algn="ctr">
              <a:solidFill>
                <a:srgbClr val="FF0000"/>
              </a:solidFill>
              <a:prstDash val="solid"/>
              <a:round/>
              <a:headEnd type="none" w="med" len="med"/>
              <a:tailEnd type="none"/>
            </a:ln>
            <a:effectLst/>
          </p:spPr>
        </p:cxnSp>
        <p:sp>
          <p:nvSpPr>
            <p:cNvPr id="13" name="TextBox 12"/>
            <p:cNvSpPr txBox="1"/>
            <p:nvPr/>
          </p:nvSpPr>
          <p:spPr>
            <a:xfrm rot="20972274">
              <a:off x="4036773" y="765147"/>
              <a:ext cx="966931" cy="369332"/>
            </a:xfrm>
            <a:prstGeom prst="rect">
              <a:avLst/>
            </a:prstGeom>
            <a:noFill/>
          </p:spPr>
          <p:txBody>
            <a:bodyPr wrap="none" rtlCol="0">
              <a:spAutoFit/>
            </a:bodyPr>
            <a:lstStyle/>
            <a:p>
              <a:r>
                <a:rPr lang="en-US" b="0" dirty="0">
                  <a:solidFill>
                    <a:srgbClr val="FF0000"/>
                  </a:solidFill>
                  <a:latin typeface="Bradley Hand Bold"/>
                  <a:cs typeface="Bradley Hand Bold"/>
                </a:rPr>
                <a:t>shortest</a:t>
              </a:r>
            </a:p>
          </p:txBody>
        </p:sp>
      </p:grpSp>
      <p:grpSp>
        <p:nvGrpSpPr>
          <p:cNvPr id="15" name="Group 14"/>
          <p:cNvGrpSpPr/>
          <p:nvPr/>
        </p:nvGrpSpPr>
        <p:grpSpPr>
          <a:xfrm>
            <a:off x="4980201" y="794369"/>
            <a:ext cx="810999" cy="664023"/>
            <a:chOff x="5894601" y="783777"/>
            <a:chExt cx="810999" cy="664023"/>
          </a:xfrm>
        </p:grpSpPr>
        <p:cxnSp>
          <p:nvCxnSpPr>
            <p:cNvPr id="10" name="Straight Connector 9"/>
            <p:cNvCxnSpPr/>
            <p:nvPr/>
          </p:nvCxnSpPr>
          <p:spPr bwMode="auto">
            <a:xfrm flipV="1">
              <a:off x="5943600" y="1295400"/>
              <a:ext cx="762000" cy="152400"/>
            </a:xfrm>
            <a:prstGeom prst="line">
              <a:avLst/>
            </a:prstGeom>
            <a:noFill/>
            <a:ln w="19050" cap="flat" cmpd="sng" algn="ctr">
              <a:solidFill>
                <a:srgbClr val="FF0000"/>
              </a:solidFill>
              <a:prstDash val="solid"/>
              <a:round/>
              <a:headEnd type="none" w="med" len="med"/>
              <a:tailEnd type="none"/>
            </a:ln>
            <a:effectLst/>
          </p:spPr>
        </p:cxnSp>
        <p:sp>
          <p:nvSpPr>
            <p:cNvPr id="14" name="TextBox 13"/>
            <p:cNvSpPr txBox="1"/>
            <p:nvPr/>
          </p:nvSpPr>
          <p:spPr>
            <a:xfrm rot="20972274">
              <a:off x="5894601" y="783777"/>
              <a:ext cx="761747" cy="369332"/>
            </a:xfrm>
            <a:prstGeom prst="rect">
              <a:avLst/>
            </a:prstGeom>
            <a:noFill/>
          </p:spPr>
          <p:txBody>
            <a:bodyPr wrap="none" rtlCol="0">
              <a:spAutoFit/>
            </a:bodyPr>
            <a:lstStyle/>
            <a:p>
              <a:r>
                <a:rPr lang="en-US" b="0" dirty="0">
                  <a:solidFill>
                    <a:srgbClr val="FF0000"/>
                  </a:solidFill>
                  <a:latin typeface="Bradley Hand Bold"/>
                  <a:cs typeface="Bradley Hand Bold"/>
                </a:rPr>
                <a:t>night</a:t>
              </a:r>
            </a:p>
          </p:txBody>
        </p:sp>
      </p:grpSp>
      <p:grpSp>
        <p:nvGrpSpPr>
          <p:cNvPr id="19" name="Group 18"/>
          <p:cNvGrpSpPr/>
          <p:nvPr/>
        </p:nvGrpSpPr>
        <p:grpSpPr>
          <a:xfrm>
            <a:off x="7162800" y="5151120"/>
            <a:ext cx="1828800" cy="960120"/>
            <a:chOff x="7162800" y="5151120"/>
            <a:chExt cx="1828800" cy="960120"/>
          </a:xfrm>
        </p:grpSpPr>
        <p:pic>
          <p:nvPicPr>
            <p:cNvPr id="17" name="Picture 16"/>
            <p:cNvPicPr>
              <a:picLocks noChangeAspect="1"/>
            </p:cNvPicPr>
            <p:nvPr/>
          </p:nvPicPr>
          <p:blipFill>
            <a:blip r:embed="rId6"/>
            <a:stretch>
              <a:fillRect/>
            </a:stretch>
          </p:blipFill>
          <p:spPr>
            <a:xfrm>
              <a:off x="7924800" y="5151120"/>
              <a:ext cx="1066800" cy="96012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62800" y="5410200"/>
              <a:ext cx="762000" cy="681633"/>
            </a:xfrm>
            <a:prstGeom prst="rect">
              <a:avLst/>
            </a:prstGeom>
          </p:spPr>
        </p:pic>
      </p:grpSp>
      <p:sp>
        <p:nvSpPr>
          <p:cNvPr id="21" name="TextBox 20"/>
          <p:cNvSpPr txBox="1"/>
          <p:nvPr/>
        </p:nvSpPr>
        <p:spPr>
          <a:xfrm>
            <a:off x="6712014" y="1265872"/>
            <a:ext cx="2355786" cy="1477328"/>
          </a:xfrm>
          <a:prstGeom prst="rect">
            <a:avLst/>
          </a:prstGeom>
          <a:noFill/>
        </p:spPr>
        <p:txBody>
          <a:bodyPr wrap="none" rtlCol="0">
            <a:spAutoFit/>
          </a:bodyPr>
          <a:lstStyle/>
          <a:p>
            <a:r>
              <a:rPr lang="en-US" dirty="0">
                <a:solidFill>
                  <a:srgbClr val="008000"/>
                </a:solidFill>
                <a:latin typeface="+mn-lt"/>
                <a:cs typeface="Bradley Hand Bold"/>
              </a:rPr>
              <a:t>Premise</a:t>
            </a:r>
            <a:r>
              <a:rPr lang="en-US" b="0" i="1" dirty="0">
                <a:solidFill>
                  <a:srgbClr val="008000"/>
                </a:solidFill>
                <a:latin typeface="+mn-lt"/>
                <a:cs typeface="Bradley Hand Bold"/>
              </a:rPr>
              <a:t>:  a system</a:t>
            </a:r>
            <a:br>
              <a:rPr lang="en-US" b="0" i="1" dirty="0">
                <a:solidFill>
                  <a:srgbClr val="008000"/>
                </a:solidFill>
                <a:latin typeface="+mn-lt"/>
                <a:cs typeface="Bradley Hand Bold"/>
              </a:rPr>
            </a:br>
            <a:r>
              <a:rPr lang="en-US" b="0" i="1" dirty="0">
                <a:solidFill>
                  <a:srgbClr val="008000"/>
                </a:solidFill>
                <a:latin typeface="+mn-lt"/>
                <a:cs typeface="Bradley Hand Bold"/>
              </a:rPr>
              <a:t>that “understands”</a:t>
            </a:r>
            <a:br>
              <a:rPr lang="en-US" b="0" i="1" dirty="0">
                <a:solidFill>
                  <a:srgbClr val="008000"/>
                </a:solidFill>
                <a:latin typeface="+mn-lt"/>
                <a:cs typeface="Bradley Hand Bold"/>
              </a:rPr>
            </a:br>
            <a:r>
              <a:rPr lang="en-US" b="0" i="1" dirty="0">
                <a:solidFill>
                  <a:srgbClr val="008000"/>
                </a:solidFill>
                <a:latin typeface="+mn-lt"/>
                <a:cs typeface="Bradley Hand Bold"/>
              </a:rPr>
              <a:t>this phenomenon</a:t>
            </a:r>
            <a:br>
              <a:rPr lang="en-US" b="0" i="1" dirty="0">
                <a:solidFill>
                  <a:srgbClr val="008000"/>
                </a:solidFill>
                <a:latin typeface="+mn-lt"/>
                <a:cs typeface="Bradley Hand Bold"/>
              </a:rPr>
            </a:br>
            <a:r>
              <a:rPr lang="en-US" b="0" i="1" dirty="0">
                <a:solidFill>
                  <a:srgbClr val="008000"/>
                </a:solidFill>
                <a:latin typeface="+mn-lt"/>
                <a:cs typeface="Bradley Hand Bold"/>
              </a:rPr>
              <a:t>can correctly answer</a:t>
            </a:r>
            <a:br>
              <a:rPr lang="en-US" b="0" i="1" dirty="0">
                <a:solidFill>
                  <a:srgbClr val="008000"/>
                </a:solidFill>
                <a:latin typeface="+mn-lt"/>
                <a:cs typeface="Bradley Hand Bold"/>
              </a:rPr>
            </a:br>
            <a:r>
              <a:rPr lang="en-US" b="0" i="1" dirty="0">
                <a:solidFill>
                  <a:srgbClr val="008000"/>
                </a:solidFill>
                <a:latin typeface="+mn-lt"/>
                <a:cs typeface="Bradley Hand Bold"/>
              </a:rPr>
              <a:t>many variations!</a:t>
            </a:r>
          </a:p>
        </p:txBody>
      </p:sp>
      <p:sp>
        <p:nvSpPr>
          <p:cNvPr id="22" name="Slide Number Placeholder 21"/>
          <p:cNvSpPr>
            <a:spLocks noGrp="1"/>
          </p:cNvSpPr>
          <p:nvPr>
            <p:ph type="sldNum" sz="quarter" idx="12"/>
          </p:nvPr>
        </p:nvSpPr>
        <p:spPr/>
        <p:txBody>
          <a:bodyPr/>
          <a:lstStyle/>
          <a:p>
            <a:fld id="{2950F06C-DC55-49E8-966D-651E62CB7ADF}" type="slidenum">
              <a:rPr lang="en-US" smtClean="0"/>
              <a:pPr/>
              <a:t>16</a:t>
            </a:fld>
            <a:endParaRPr lang="en-US"/>
          </a:p>
        </p:txBody>
      </p:sp>
      <p:sp>
        <p:nvSpPr>
          <p:cNvPr id="4" name="Title 3"/>
          <p:cNvSpPr>
            <a:spLocks noGrp="1"/>
          </p:cNvSpPr>
          <p:nvPr>
            <p:ph type="title"/>
          </p:nvPr>
        </p:nvSpPr>
        <p:spPr/>
        <p:txBody>
          <a:bodyPr/>
          <a:lstStyle/>
          <a:p>
            <a:r>
              <a:rPr lang="en-US" dirty="0"/>
              <a:t>II. Two Extremes in Science Question Answering</a:t>
            </a:r>
          </a:p>
        </p:txBody>
      </p:sp>
    </p:spTree>
    <p:custDataLst>
      <p:tags r:id="rId1"/>
    </p:custDataLst>
    <p:extLst>
      <p:ext uri="{BB962C8B-B14F-4D97-AF65-F5344CB8AC3E}">
        <p14:creationId xmlns:p14="http://schemas.microsoft.com/office/powerpoint/2010/main" val="4091451391"/>
      </p:ext>
    </p:extLst>
  </p:cSld>
  <p:clrMapOvr>
    <a:masterClrMapping/>
  </p:clrMapOvr>
  <mc:AlternateContent xmlns:mc="http://schemas.openxmlformats.org/markup-compatibility/2006" xmlns:p14="http://schemas.microsoft.com/office/powerpoint/2010/main">
    <mc:Choice Requires="p14">
      <p:transition spd="slow" p14:dur="2000" advTm="2975"/>
    </mc:Choice>
    <mc:Fallback xmlns="">
      <p:transition xmlns:p14="http://schemas.microsoft.com/office/powerpoint/2010/main" spd="slow" advTm="2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463144" y="6221684"/>
            <a:ext cx="2680856" cy="636316"/>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9" name="Group 68"/>
          <p:cNvGrpSpPr>
            <a:grpSpLocks noChangeAspect="1"/>
          </p:cNvGrpSpPr>
          <p:nvPr/>
        </p:nvGrpSpPr>
        <p:grpSpPr>
          <a:xfrm>
            <a:off x="0" y="1852716"/>
            <a:ext cx="9293671" cy="4697684"/>
            <a:chOff x="1203120" y="2923054"/>
            <a:chExt cx="7537297" cy="3809888"/>
          </a:xfrm>
        </p:grpSpPr>
        <p:sp>
          <p:nvSpPr>
            <p:cNvPr id="5" name="Rectangle 4"/>
            <p:cNvSpPr/>
            <p:nvPr/>
          </p:nvSpPr>
          <p:spPr bwMode="auto">
            <a:xfrm>
              <a:off x="6557413" y="4402975"/>
              <a:ext cx="327044" cy="58943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Rectangle 5"/>
            <p:cNvSpPr/>
            <p:nvPr/>
          </p:nvSpPr>
          <p:spPr bwMode="auto">
            <a:xfrm>
              <a:off x="4826544" y="3491845"/>
              <a:ext cx="1320357" cy="2531897"/>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p:cNvSpPr/>
            <p:nvPr/>
          </p:nvSpPr>
          <p:spPr bwMode="auto">
            <a:xfrm>
              <a:off x="4890357" y="5009530"/>
              <a:ext cx="1198308" cy="404480"/>
            </a:xfrm>
            <a:prstGeom prst="rect">
              <a:avLst/>
            </a:prstGeom>
            <a:solidFill>
              <a:srgbClr val="F5F5F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Rectangle 7"/>
            <p:cNvSpPr/>
            <p:nvPr/>
          </p:nvSpPr>
          <p:spPr bwMode="auto">
            <a:xfrm>
              <a:off x="4883931" y="5501699"/>
              <a:ext cx="1203357" cy="404480"/>
            </a:xfrm>
            <a:prstGeom prst="rect">
              <a:avLst/>
            </a:prstGeom>
            <a:solidFill>
              <a:srgbClr val="F5F5F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Rectangle 8"/>
            <p:cNvSpPr/>
            <p:nvPr/>
          </p:nvSpPr>
          <p:spPr bwMode="auto">
            <a:xfrm>
              <a:off x="4883931" y="3563257"/>
              <a:ext cx="1174525" cy="404480"/>
            </a:xfrm>
            <a:prstGeom prst="rect">
              <a:avLst/>
            </a:prstGeom>
            <a:solidFill>
              <a:srgbClr val="F5F5F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Rectangle 9"/>
            <p:cNvSpPr/>
            <p:nvPr/>
          </p:nvSpPr>
          <p:spPr bwMode="auto">
            <a:xfrm>
              <a:off x="4896789" y="4520541"/>
              <a:ext cx="1182261" cy="404480"/>
            </a:xfrm>
            <a:prstGeom prst="rect">
              <a:avLst/>
            </a:prstGeom>
            <a:solidFill>
              <a:srgbClr val="F5F5F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p:cNvSpPr/>
            <p:nvPr/>
          </p:nvSpPr>
          <p:spPr bwMode="auto">
            <a:xfrm>
              <a:off x="4890355" y="4042179"/>
              <a:ext cx="1180457" cy="404480"/>
            </a:xfrm>
            <a:prstGeom prst="rect">
              <a:avLst/>
            </a:prstGeom>
            <a:solidFill>
              <a:srgbClr val="F5F5F5"/>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TextBox 11"/>
            <p:cNvSpPr txBox="1"/>
            <p:nvPr/>
          </p:nvSpPr>
          <p:spPr>
            <a:xfrm>
              <a:off x="4808525" y="5028122"/>
              <a:ext cx="1341119" cy="338554"/>
            </a:xfrm>
            <a:prstGeom prst="rect">
              <a:avLst/>
            </a:prstGeom>
            <a:noFill/>
          </p:spPr>
          <p:txBody>
            <a:bodyPr wrap="square" rtlCol="0">
              <a:spAutoFit/>
            </a:bodyPr>
            <a:lstStyle/>
            <a:p>
              <a:pPr algn="ctr"/>
              <a:r>
                <a:rPr lang="en-US" sz="1600" b="0" dirty="0"/>
                <a:t>RULE solver</a:t>
              </a:r>
            </a:p>
          </p:txBody>
        </p:sp>
        <p:sp>
          <p:nvSpPr>
            <p:cNvPr id="13" name="TextBox 12"/>
            <p:cNvSpPr txBox="1"/>
            <p:nvPr/>
          </p:nvSpPr>
          <p:spPr>
            <a:xfrm>
              <a:off x="4880707" y="5531611"/>
              <a:ext cx="1196755" cy="338554"/>
            </a:xfrm>
            <a:prstGeom prst="rect">
              <a:avLst/>
            </a:prstGeom>
            <a:noFill/>
          </p:spPr>
          <p:txBody>
            <a:bodyPr wrap="square" rtlCol="0">
              <a:spAutoFit/>
            </a:bodyPr>
            <a:lstStyle/>
            <a:p>
              <a:pPr algn="ctr"/>
              <a:r>
                <a:rPr lang="en-US" sz="1600" b="0" dirty="0"/>
                <a:t>ILP solver</a:t>
              </a:r>
            </a:p>
          </p:txBody>
        </p:sp>
        <p:sp>
          <p:nvSpPr>
            <p:cNvPr id="14" name="TextBox 13"/>
            <p:cNvSpPr txBox="1"/>
            <p:nvPr/>
          </p:nvSpPr>
          <p:spPr>
            <a:xfrm>
              <a:off x="4981993" y="3596847"/>
              <a:ext cx="994183" cy="338554"/>
            </a:xfrm>
            <a:prstGeom prst="rect">
              <a:avLst/>
            </a:prstGeom>
            <a:noFill/>
          </p:spPr>
          <p:txBody>
            <a:bodyPr wrap="none" rtlCol="0">
              <a:spAutoFit/>
            </a:bodyPr>
            <a:lstStyle/>
            <a:p>
              <a:pPr algn="ctr"/>
              <a:r>
                <a:rPr lang="en-US" sz="1600" b="0" dirty="0"/>
                <a:t>IR solver</a:t>
              </a:r>
            </a:p>
          </p:txBody>
        </p:sp>
        <p:sp>
          <p:nvSpPr>
            <p:cNvPr id="15" name="TextBox 14"/>
            <p:cNvSpPr txBox="1"/>
            <p:nvPr/>
          </p:nvSpPr>
          <p:spPr>
            <a:xfrm>
              <a:off x="4900737" y="4547238"/>
              <a:ext cx="1156694" cy="338554"/>
            </a:xfrm>
            <a:prstGeom prst="rect">
              <a:avLst/>
            </a:prstGeom>
            <a:noFill/>
          </p:spPr>
          <p:txBody>
            <a:bodyPr wrap="square" rtlCol="0">
              <a:spAutoFit/>
            </a:bodyPr>
            <a:lstStyle/>
            <a:p>
              <a:pPr algn="ctr"/>
              <a:r>
                <a:rPr lang="en-US" sz="1600" b="0" dirty="0"/>
                <a:t>PMI solver</a:t>
              </a:r>
            </a:p>
          </p:txBody>
        </p:sp>
        <p:sp>
          <p:nvSpPr>
            <p:cNvPr id="16" name="TextBox 15"/>
            <p:cNvSpPr txBox="1"/>
            <p:nvPr/>
          </p:nvSpPr>
          <p:spPr>
            <a:xfrm>
              <a:off x="4844100" y="4070575"/>
              <a:ext cx="1269968" cy="338554"/>
            </a:xfrm>
            <a:prstGeom prst="rect">
              <a:avLst/>
            </a:prstGeom>
            <a:noFill/>
          </p:spPr>
          <p:txBody>
            <a:bodyPr wrap="square" rtlCol="0">
              <a:spAutoFit/>
            </a:bodyPr>
            <a:lstStyle/>
            <a:p>
              <a:pPr algn="ctr"/>
              <a:r>
                <a:rPr lang="en-US" sz="1600" b="0" dirty="0"/>
                <a:t>SVM solver</a:t>
              </a:r>
            </a:p>
          </p:txBody>
        </p:sp>
        <p:sp>
          <p:nvSpPr>
            <p:cNvPr id="17" name="TextBox 16"/>
            <p:cNvSpPr txBox="1"/>
            <p:nvPr/>
          </p:nvSpPr>
          <p:spPr>
            <a:xfrm>
              <a:off x="1293264" y="6147631"/>
              <a:ext cx="607923" cy="369332"/>
            </a:xfrm>
            <a:prstGeom prst="rect">
              <a:avLst/>
            </a:prstGeom>
            <a:noFill/>
          </p:spPr>
          <p:txBody>
            <a:bodyPr wrap="none" rtlCol="0">
              <a:spAutoFit/>
            </a:bodyPr>
            <a:lstStyle/>
            <a:p>
              <a:r>
                <a:rPr lang="en-US" b="0" dirty="0">
                  <a:solidFill>
                    <a:schemeClr val="tx2"/>
                  </a:solidFill>
                </a:rPr>
                <a:t>Text</a:t>
              </a:r>
            </a:p>
          </p:txBody>
        </p:sp>
        <p:sp>
          <p:nvSpPr>
            <p:cNvPr id="18" name="TextBox 17"/>
            <p:cNvSpPr txBox="1"/>
            <p:nvPr/>
          </p:nvSpPr>
          <p:spPr>
            <a:xfrm>
              <a:off x="6463144" y="5041263"/>
              <a:ext cx="960519" cy="307777"/>
            </a:xfrm>
            <a:prstGeom prst="rect">
              <a:avLst/>
            </a:prstGeom>
            <a:noFill/>
          </p:spPr>
          <p:txBody>
            <a:bodyPr wrap="none" rtlCol="0">
              <a:spAutoFit/>
            </a:bodyPr>
            <a:lstStyle/>
            <a:p>
              <a:pPr algn="ctr"/>
              <a:r>
                <a:rPr lang="en-US" sz="1400" b="0" dirty="0"/>
                <a:t>Combiner</a:t>
              </a:r>
            </a:p>
          </p:txBody>
        </p:sp>
        <p:sp>
          <p:nvSpPr>
            <p:cNvPr id="19" name="Rectangle 18"/>
            <p:cNvSpPr/>
            <p:nvPr/>
          </p:nvSpPr>
          <p:spPr bwMode="auto">
            <a:xfrm>
              <a:off x="3554350" y="5513552"/>
              <a:ext cx="1123468" cy="40448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Rectangle 19"/>
            <p:cNvSpPr/>
            <p:nvPr/>
          </p:nvSpPr>
          <p:spPr bwMode="auto">
            <a:xfrm>
              <a:off x="3555372" y="5035516"/>
              <a:ext cx="1122445" cy="40448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Rectangle 20"/>
            <p:cNvSpPr/>
            <p:nvPr/>
          </p:nvSpPr>
          <p:spPr bwMode="auto">
            <a:xfrm>
              <a:off x="2207469" y="5184010"/>
              <a:ext cx="1082814" cy="621231"/>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Flowchart: Magnetic Disk 21"/>
            <p:cNvSpPr/>
            <p:nvPr/>
          </p:nvSpPr>
          <p:spPr bwMode="auto">
            <a:xfrm>
              <a:off x="1328770" y="4206116"/>
              <a:ext cx="584327" cy="825856"/>
            </a:xfrm>
            <a:prstGeom prst="flowChartMagneticDisk">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TextBox 22"/>
            <p:cNvSpPr txBox="1"/>
            <p:nvPr/>
          </p:nvSpPr>
          <p:spPr>
            <a:xfrm>
              <a:off x="3416811" y="5051439"/>
              <a:ext cx="1341119" cy="249611"/>
            </a:xfrm>
            <a:prstGeom prst="rect">
              <a:avLst/>
            </a:prstGeom>
            <a:noFill/>
          </p:spPr>
          <p:txBody>
            <a:bodyPr wrap="square" rtlCol="0">
              <a:spAutoFit/>
            </a:bodyPr>
            <a:lstStyle/>
            <a:p>
              <a:pPr algn="ctr"/>
              <a:r>
                <a:rPr lang="en-US" sz="1400" b="0" dirty="0"/>
                <a:t>Rules</a:t>
              </a:r>
            </a:p>
          </p:txBody>
        </p:sp>
        <p:sp>
          <p:nvSpPr>
            <p:cNvPr id="24" name="TextBox 23"/>
            <p:cNvSpPr txBox="1"/>
            <p:nvPr/>
          </p:nvSpPr>
          <p:spPr>
            <a:xfrm>
              <a:off x="3428844" y="5532004"/>
              <a:ext cx="1341119" cy="249611"/>
            </a:xfrm>
            <a:prstGeom prst="rect">
              <a:avLst/>
            </a:prstGeom>
            <a:noFill/>
          </p:spPr>
          <p:txBody>
            <a:bodyPr wrap="square" rtlCol="0">
              <a:spAutoFit/>
            </a:bodyPr>
            <a:lstStyle/>
            <a:p>
              <a:pPr algn="ctr"/>
              <a:r>
                <a:rPr lang="en-US" sz="1400" b="0" dirty="0"/>
                <a:t>Tables</a:t>
              </a:r>
            </a:p>
          </p:txBody>
        </p:sp>
        <p:sp>
          <p:nvSpPr>
            <p:cNvPr id="25" name="TextBox 24"/>
            <p:cNvSpPr txBox="1"/>
            <p:nvPr/>
          </p:nvSpPr>
          <p:spPr>
            <a:xfrm>
              <a:off x="2083627" y="5206868"/>
              <a:ext cx="1341119" cy="584775"/>
            </a:xfrm>
            <a:prstGeom prst="rect">
              <a:avLst/>
            </a:prstGeom>
            <a:noFill/>
          </p:spPr>
          <p:txBody>
            <a:bodyPr wrap="square" rtlCol="0">
              <a:spAutoFit/>
            </a:bodyPr>
            <a:lstStyle/>
            <a:p>
              <a:pPr algn="ctr"/>
              <a:r>
                <a:rPr lang="en-US" sz="1600" b="0" dirty="0"/>
                <a:t>Information</a:t>
              </a:r>
            </a:p>
            <a:p>
              <a:pPr algn="ctr"/>
              <a:r>
                <a:rPr lang="en-US" sz="1600" b="0" dirty="0"/>
                <a:t>Extraction</a:t>
              </a:r>
            </a:p>
          </p:txBody>
        </p:sp>
        <p:sp>
          <p:nvSpPr>
            <p:cNvPr id="26" name="TextBox 25"/>
            <p:cNvSpPr txBox="1"/>
            <p:nvPr/>
          </p:nvSpPr>
          <p:spPr>
            <a:xfrm>
              <a:off x="3434382" y="6191302"/>
              <a:ext cx="1326004" cy="369332"/>
            </a:xfrm>
            <a:prstGeom prst="rect">
              <a:avLst/>
            </a:prstGeom>
            <a:noFill/>
          </p:spPr>
          <p:txBody>
            <a:bodyPr wrap="none" rtlCol="0">
              <a:spAutoFit/>
            </a:bodyPr>
            <a:lstStyle/>
            <a:p>
              <a:r>
                <a:rPr lang="en-US" b="0" dirty="0">
                  <a:solidFill>
                    <a:schemeClr val="tx2"/>
                  </a:solidFill>
                </a:rPr>
                <a:t>Knowledge</a:t>
              </a:r>
            </a:p>
          </p:txBody>
        </p:sp>
        <p:sp>
          <p:nvSpPr>
            <p:cNvPr id="27" name="TextBox 26"/>
            <p:cNvSpPr txBox="1"/>
            <p:nvPr/>
          </p:nvSpPr>
          <p:spPr>
            <a:xfrm>
              <a:off x="4804360" y="6086611"/>
              <a:ext cx="1287532" cy="646331"/>
            </a:xfrm>
            <a:prstGeom prst="rect">
              <a:avLst/>
            </a:prstGeom>
            <a:noFill/>
          </p:spPr>
          <p:txBody>
            <a:bodyPr wrap="none" rtlCol="0">
              <a:spAutoFit/>
            </a:bodyPr>
            <a:lstStyle/>
            <a:p>
              <a:pPr algn="ctr"/>
              <a:r>
                <a:rPr lang="en-US" b="0" dirty="0">
                  <a:solidFill>
                    <a:schemeClr val="tx2"/>
                  </a:solidFill>
                </a:rPr>
                <a:t>Reasoning</a:t>
              </a:r>
            </a:p>
            <a:p>
              <a:pPr algn="ctr"/>
              <a:r>
                <a:rPr lang="en-US" b="0" dirty="0">
                  <a:solidFill>
                    <a:schemeClr val="tx2"/>
                  </a:solidFill>
                </a:rPr>
                <a:t>(Solvers)</a:t>
              </a:r>
            </a:p>
          </p:txBody>
        </p:sp>
        <p:sp>
          <p:nvSpPr>
            <p:cNvPr id="28" name="Rectangle 27"/>
            <p:cNvSpPr/>
            <p:nvPr/>
          </p:nvSpPr>
          <p:spPr bwMode="auto">
            <a:xfrm>
              <a:off x="3544940" y="4542326"/>
              <a:ext cx="1126769" cy="40448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p:cNvSpPr/>
            <p:nvPr/>
          </p:nvSpPr>
          <p:spPr bwMode="auto">
            <a:xfrm>
              <a:off x="3544940" y="4052575"/>
              <a:ext cx="1120177" cy="40448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p:cNvSpPr txBox="1"/>
            <p:nvPr/>
          </p:nvSpPr>
          <p:spPr>
            <a:xfrm>
              <a:off x="3427046" y="4087112"/>
              <a:ext cx="1341119" cy="307777"/>
            </a:xfrm>
            <a:prstGeom prst="rect">
              <a:avLst/>
            </a:prstGeom>
            <a:noFill/>
          </p:spPr>
          <p:txBody>
            <a:bodyPr wrap="square" rtlCol="0">
              <a:spAutoFit/>
            </a:bodyPr>
            <a:lstStyle/>
            <a:p>
              <a:pPr algn="ctr"/>
              <a:r>
                <a:rPr lang="en-US" sz="1400" b="0" dirty="0" err="1"/>
                <a:t>Embeddings</a:t>
              </a:r>
              <a:endParaRPr lang="en-US" sz="1400" b="0" dirty="0"/>
            </a:p>
          </p:txBody>
        </p:sp>
        <p:sp>
          <p:nvSpPr>
            <p:cNvPr id="31" name="TextBox 30"/>
            <p:cNvSpPr txBox="1"/>
            <p:nvPr/>
          </p:nvSpPr>
          <p:spPr>
            <a:xfrm>
              <a:off x="3442532" y="4482445"/>
              <a:ext cx="1341119" cy="599067"/>
            </a:xfrm>
            <a:prstGeom prst="rect">
              <a:avLst/>
            </a:prstGeom>
            <a:noFill/>
          </p:spPr>
          <p:txBody>
            <a:bodyPr wrap="square" rtlCol="0">
              <a:spAutoFit/>
            </a:bodyPr>
            <a:lstStyle/>
            <a:p>
              <a:pPr algn="ctr"/>
              <a:r>
                <a:rPr lang="en-US" sz="1400" b="0" dirty="0"/>
                <a:t>Co-occurrence</a:t>
              </a:r>
            </a:p>
            <a:p>
              <a:pPr algn="ctr"/>
              <a:r>
                <a:rPr lang="en-US" sz="1400" b="0" dirty="0"/>
                <a:t>counts</a:t>
              </a:r>
            </a:p>
            <a:p>
              <a:pPr algn="ctr"/>
              <a:endParaRPr lang="en-US" sz="1400" b="0" dirty="0"/>
            </a:p>
          </p:txBody>
        </p:sp>
        <p:cxnSp>
          <p:nvCxnSpPr>
            <p:cNvPr id="32" name="Straight Arrow Connector 31"/>
            <p:cNvCxnSpPr>
              <a:endCxn id="9" idx="1"/>
            </p:cNvCxnSpPr>
            <p:nvPr/>
          </p:nvCxnSpPr>
          <p:spPr bwMode="auto">
            <a:xfrm>
              <a:off x="2040451" y="3745189"/>
              <a:ext cx="2843480" cy="20308"/>
            </a:xfrm>
            <a:prstGeom prst="straightConnector1">
              <a:avLst/>
            </a:prstGeom>
            <a:noFill/>
            <a:ln w="19050" cap="flat" cmpd="sng" algn="ctr">
              <a:solidFill>
                <a:schemeClr val="tx1"/>
              </a:solidFill>
              <a:prstDash val="solid"/>
              <a:round/>
              <a:headEnd type="none" w="med" len="med"/>
              <a:tailEnd type="triangle"/>
            </a:ln>
            <a:effectLst/>
          </p:spPr>
        </p:cxnSp>
        <p:cxnSp>
          <p:nvCxnSpPr>
            <p:cNvPr id="33" name="Straight Connector 32"/>
            <p:cNvCxnSpPr>
              <a:endCxn id="50" idx="1"/>
            </p:cNvCxnSpPr>
            <p:nvPr/>
          </p:nvCxnSpPr>
          <p:spPr bwMode="auto">
            <a:xfrm flipV="1">
              <a:off x="6144931" y="4727739"/>
              <a:ext cx="412482" cy="4233"/>
            </a:xfrm>
            <a:prstGeom prst="line">
              <a:avLst/>
            </a:prstGeom>
            <a:noFill/>
            <a:ln w="19050" cap="flat" cmpd="sng" algn="ctr">
              <a:solidFill>
                <a:schemeClr val="tx1"/>
              </a:solidFill>
              <a:prstDash val="solid"/>
              <a:round/>
              <a:headEnd type="none" w="med" len="med"/>
              <a:tailEnd type="triangle" w="med" len="med"/>
            </a:ln>
            <a:effectLst/>
          </p:spPr>
        </p:cxnSp>
        <p:sp>
          <p:nvSpPr>
            <p:cNvPr id="34" name="Rectangle 33"/>
            <p:cNvSpPr/>
            <p:nvPr/>
          </p:nvSpPr>
          <p:spPr bwMode="auto">
            <a:xfrm>
              <a:off x="2207524" y="4067033"/>
              <a:ext cx="1082814" cy="404480"/>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 name="TextBox 34"/>
            <p:cNvSpPr txBox="1"/>
            <p:nvPr/>
          </p:nvSpPr>
          <p:spPr>
            <a:xfrm>
              <a:off x="2135468" y="4097381"/>
              <a:ext cx="1341119" cy="338554"/>
            </a:xfrm>
            <a:prstGeom prst="rect">
              <a:avLst/>
            </a:prstGeom>
            <a:noFill/>
          </p:spPr>
          <p:txBody>
            <a:bodyPr wrap="square" rtlCol="0">
              <a:spAutoFit/>
            </a:bodyPr>
            <a:lstStyle/>
            <a:p>
              <a:pPr algn="ctr"/>
              <a:r>
                <a:rPr lang="en-US" sz="1600" b="0" dirty="0"/>
                <a:t>RNN</a:t>
              </a:r>
            </a:p>
          </p:txBody>
        </p:sp>
        <p:cxnSp>
          <p:nvCxnSpPr>
            <p:cNvPr id="36" name="Straight Connector 35"/>
            <p:cNvCxnSpPr/>
            <p:nvPr/>
          </p:nvCxnSpPr>
          <p:spPr bwMode="auto">
            <a:xfrm flipV="1">
              <a:off x="4669351" y="4254815"/>
              <a:ext cx="227439" cy="2607"/>
            </a:xfrm>
            <a:prstGeom prst="line">
              <a:avLst/>
            </a:prstGeom>
            <a:noFill/>
            <a:ln w="19050"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a:off x="4677818" y="4731556"/>
              <a:ext cx="224643" cy="1752"/>
            </a:xfrm>
            <a:prstGeom prst="line">
              <a:avLst/>
            </a:prstGeom>
            <a:noFill/>
            <a:ln w="19050" cap="flat" cmpd="sng" algn="ctr">
              <a:solidFill>
                <a:schemeClr val="tx1"/>
              </a:solidFill>
              <a:prstDash val="solid"/>
              <a:round/>
              <a:headEnd type="none" w="med" len="med"/>
              <a:tailEnd type="triangle" w="med" len="med"/>
            </a:ln>
            <a:effectLst/>
          </p:spPr>
        </p:cxnSp>
        <p:cxnSp>
          <p:nvCxnSpPr>
            <p:cNvPr id="38" name="Straight Connector 37"/>
            <p:cNvCxnSpPr/>
            <p:nvPr/>
          </p:nvCxnSpPr>
          <p:spPr bwMode="auto">
            <a:xfrm flipV="1">
              <a:off x="4673584" y="5221488"/>
              <a:ext cx="217839" cy="5368"/>
            </a:xfrm>
            <a:prstGeom prst="line">
              <a:avLst/>
            </a:prstGeom>
            <a:noFill/>
            <a:ln w="19050" cap="flat" cmpd="sng" algn="ctr">
              <a:solidFill>
                <a:schemeClr val="tx1"/>
              </a:solidFill>
              <a:prstDash val="solid"/>
              <a:round/>
              <a:headEnd type="none" w="med" len="med"/>
              <a:tailEnd type="triangle" w="med" len="med"/>
            </a:ln>
            <a:effectLst/>
          </p:spPr>
        </p:cxnSp>
        <p:cxnSp>
          <p:nvCxnSpPr>
            <p:cNvPr id="39" name="Straight Connector 38"/>
            <p:cNvCxnSpPr/>
            <p:nvPr/>
          </p:nvCxnSpPr>
          <p:spPr bwMode="auto">
            <a:xfrm flipV="1">
              <a:off x="4677818" y="5700888"/>
              <a:ext cx="224641" cy="101"/>
            </a:xfrm>
            <a:prstGeom prst="line">
              <a:avLst/>
            </a:prstGeom>
            <a:noFill/>
            <a:ln w="19050" cap="flat" cmpd="sng" algn="ctr">
              <a:solidFill>
                <a:schemeClr val="tx1"/>
              </a:solidFill>
              <a:prstDash val="solid"/>
              <a:round/>
              <a:headEnd type="none" w="med" len="med"/>
              <a:tailEnd type="triangle" w="med" len="med"/>
            </a:ln>
            <a:effectLst/>
          </p:spPr>
        </p:cxnSp>
        <p:cxnSp>
          <p:nvCxnSpPr>
            <p:cNvPr id="40" name="Straight Connector 39"/>
            <p:cNvCxnSpPr/>
            <p:nvPr/>
          </p:nvCxnSpPr>
          <p:spPr bwMode="auto">
            <a:xfrm>
              <a:off x="3282293" y="4273151"/>
              <a:ext cx="269035" cy="0"/>
            </a:xfrm>
            <a:prstGeom prst="line">
              <a:avLst/>
            </a:prstGeom>
            <a:noFill/>
            <a:ln w="19050" cap="flat" cmpd="sng" algn="ctr">
              <a:solidFill>
                <a:schemeClr val="tx1"/>
              </a:solidFill>
              <a:prstDash val="solid"/>
              <a:round/>
              <a:headEnd type="none" w="med" len="med"/>
              <a:tailEnd type="triangle" w="med" len="med"/>
            </a:ln>
            <a:effectLst/>
          </p:spPr>
        </p:cxnSp>
        <p:cxnSp>
          <p:nvCxnSpPr>
            <p:cNvPr id="41" name="Straight Connector 40"/>
            <p:cNvCxnSpPr/>
            <p:nvPr/>
          </p:nvCxnSpPr>
          <p:spPr bwMode="auto">
            <a:xfrm>
              <a:off x="3282293" y="5249600"/>
              <a:ext cx="269035" cy="0"/>
            </a:xfrm>
            <a:prstGeom prst="line">
              <a:avLst/>
            </a:prstGeom>
            <a:noFill/>
            <a:ln w="19050" cap="flat" cmpd="sng" algn="ctr">
              <a:solidFill>
                <a:schemeClr val="tx1"/>
              </a:solidFill>
              <a:prstDash val="solid"/>
              <a:round/>
              <a:headEnd type="none" w="med" len="med"/>
              <a:tailEnd type="triangle" w="med" len="med"/>
            </a:ln>
            <a:effectLst/>
          </p:spPr>
        </p:cxnSp>
        <p:cxnSp>
          <p:nvCxnSpPr>
            <p:cNvPr id="42" name="Straight Connector 41"/>
            <p:cNvCxnSpPr/>
            <p:nvPr/>
          </p:nvCxnSpPr>
          <p:spPr bwMode="auto">
            <a:xfrm>
              <a:off x="3299864" y="5675565"/>
              <a:ext cx="269035" cy="0"/>
            </a:xfrm>
            <a:prstGeom prst="line">
              <a:avLst/>
            </a:prstGeom>
            <a:noFill/>
            <a:ln w="19050" cap="flat" cmpd="sng" algn="ctr">
              <a:solidFill>
                <a:schemeClr val="tx1"/>
              </a:solidFill>
              <a:prstDash val="solid"/>
              <a:round/>
              <a:headEnd type="none" w="med" len="med"/>
              <a:tailEnd type="triangle" w="med" len="med"/>
            </a:ln>
            <a:effectLst/>
          </p:spPr>
        </p:cxnSp>
        <p:cxnSp>
          <p:nvCxnSpPr>
            <p:cNvPr id="43" name="Straight Connector 42"/>
            <p:cNvCxnSpPr/>
            <p:nvPr/>
          </p:nvCxnSpPr>
          <p:spPr bwMode="auto">
            <a:xfrm>
              <a:off x="2040451" y="5499923"/>
              <a:ext cx="168397" cy="1776"/>
            </a:xfrm>
            <a:prstGeom prst="line">
              <a:avLst/>
            </a:prstGeom>
            <a:noFill/>
            <a:ln w="19050"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a:off x="2033756" y="4291470"/>
              <a:ext cx="168397" cy="1776"/>
            </a:xfrm>
            <a:prstGeom prst="line">
              <a:avLst/>
            </a:prstGeom>
            <a:noFill/>
            <a:ln w="19050" cap="flat" cmpd="sng" algn="ctr">
              <a:solidFill>
                <a:schemeClr val="tx1"/>
              </a:solidFill>
              <a:prstDash val="solid"/>
              <a:round/>
              <a:headEnd type="none" w="med" len="med"/>
              <a:tailEnd type="triangle" w="med" len="med"/>
            </a:ln>
            <a:effectLst/>
          </p:spPr>
        </p:cxnSp>
        <p:cxnSp>
          <p:nvCxnSpPr>
            <p:cNvPr id="45" name="Straight Connector 44"/>
            <p:cNvCxnSpPr/>
            <p:nvPr/>
          </p:nvCxnSpPr>
          <p:spPr bwMode="auto">
            <a:xfrm>
              <a:off x="2033756" y="4744566"/>
              <a:ext cx="1511185" cy="13889"/>
            </a:xfrm>
            <a:prstGeom prst="line">
              <a:avLst/>
            </a:prstGeom>
            <a:noFill/>
            <a:ln w="19050" cap="flat" cmpd="sng" algn="ctr">
              <a:solidFill>
                <a:schemeClr val="tx1"/>
              </a:solidFill>
              <a:prstDash val="solid"/>
              <a:round/>
              <a:headEnd type="none" w="med" len="med"/>
              <a:tailEnd type="triangle" w="med" len="med"/>
            </a:ln>
            <a:effectLst/>
          </p:spPr>
        </p:cxnSp>
        <p:cxnSp>
          <p:nvCxnSpPr>
            <p:cNvPr id="46" name="Straight Connector 45"/>
            <p:cNvCxnSpPr/>
            <p:nvPr/>
          </p:nvCxnSpPr>
          <p:spPr bwMode="auto">
            <a:xfrm flipH="1">
              <a:off x="2028844" y="3745189"/>
              <a:ext cx="11607" cy="1756510"/>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1870206" y="4608121"/>
              <a:ext cx="168397" cy="1776"/>
            </a:xfrm>
            <a:prstGeom prst="line">
              <a:avLst/>
            </a:prstGeom>
            <a:noFill/>
            <a:ln w="19050" cap="flat" cmpd="sng" algn="ctr">
              <a:solidFill>
                <a:schemeClr val="tx1"/>
              </a:solidFill>
              <a:prstDash val="solid"/>
              <a:round/>
              <a:headEnd type="none" w="med" len="med"/>
              <a:tailEnd type="triangle" w="med" len="med"/>
            </a:ln>
            <a:effectLst/>
          </p:spPr>
        </p:cxnSp>
        <p:cxnSp>
          <p:nvCxnSpPr>
            <p:cNvPr id="48" name="Straight Connector 47"/>
            <p:cNvCxnSpPr/>
            <p:nvPr/>
          </p:nvCxnSpPr>
          <p:spPr bwMode="auto">
            <a:xfrm>
              <a:off x="6143093" y="5206868"/>
              <a:ext cx="229489" cy="0"/>
            </a:xfrm>
            <a:prstGeom prst="line">
              <a:avLst/>
            </a:prstGeom>
            <a:noFill/>
            <a:ln w="19050" cap="flat" cmpd="sng" algn="ctr">
              <a:solidFill>
                <a:schemeClr val="tx1"/>
              </a:solidFill>
              <a:prstDash val="solid"/>
              <a:round/>
              <a:headEnd type="none" w="med" len="med"/>
              <a:tailEnd type="triangle" w="med" len="med"/>
            </a:ln>
            <a:effectLst/>
          </p:spPr>
        </p:cxnSp>
        <p:cxnSp>
          <p:nvCxnSpPr>
            <p:cNvPr id="49" name="Straight Connector 48"/>
            <p:cNvCxnSpPr/>
            <p:nvPr/>
          </p:nvCxnSpPr>
          <p:spPr bwMode="auto">
            <a:xfrm>
              <a:off x="6136668" y="4254815"/>
              <a:ext cx="235914" cy="0"/>
            </a:xfrm>
            <a:prstGeom prst="line">
              <a:avLst/>
            </a:prstGeom>
            <a:noFill/>
            <a:ln w="19050" cap="flat" cmpd="sng" algn="ctr">
              <a:solidFill>
                <a:schemeClr val="tx1"/>
              </a:solidFill>
              <a:prstDash val="solid"/>
              <a:round/>
              <a:headEnd type="none" w="med" len="med"/>
              <a:tailEnd type="triangle" w="med" len="med"/>
            </a:ln>
            <a:effectLst/>
          </p:spPr>
        </p:cxnSp>
        <p:sp>
          <p:nvSpPr>
            <p:cNvPr id="50" name="Right Brace 49"/>
            <p:cNvSpPr/>
            <p:nvPr/>
          </p:nvSpPr>
          <p:spPr bwMode="auto">
            <a:xfrm>
              <a:off x="6149526" y="3739686"/>
              <a:ext cx="407887" cy="1976106"/>
            </a:xfrm>
            <a:prstGeom prst="rightBrace">
              <a:avLst>
                <a:gd name="adj1" fmla="val 23682"/>
                <a:gd name="adj2" fmla="val 50000"/>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1" name="TextBox 50"/>
            <p:cNvSpPr txBox="1"/>
            <p:nvPr/>
          </p:nvSpPr>
          <p:spPr>
            <a:xfrm>
              <a:off x="1203120" y="5048807"/>
              <a:ext cx="845846" cy="954107"/>
            </a:xfrm>
            <a:prstGeom prst="rect">
              <a:avLst/>
            </a:prstGeom>
            <a:noFill/>
          </p:spPr>
          <p:txBody>
            <a:bodyPr wrap="square" rtlCol="0">
              <a:spAutoFit/>
            </a:bodyPr>
            <a:lstStyle/>
            <a:p>
              <a:pPr algn="ctr"/>
              <a:r>
                <a:rPr lang="en-US" sz="1400" b="0" dirty="0"/>
                <a:t>Web corpus,</a:t>
              </a:r>
            </a:p>
            <a:p>
              <a:pPr algn="ctr"/>
              <a:r>
                <a:rPr lang="en-US" sz="1400" b="0" dirty="0"/>
                <a:t>Science corpus</a:t>
              </a:r>
            </a:p>
          </p:txBody>
        </p:sp>
        <p:cxnSp>
          <p:nvCxnSpPr>
            <p:cNvPr id="52" name="Straight Connector 51"/>
            <p:cNvCxnSpPr/>
            <p:nvPr/>
          </p:nvCxnSpPr>
          <p:spPr bwMode="auto">
            <a:xfrm rot="5400000">
              <a:off x="5313782" y="3345918"/>
              <a:ext cx="269035" cy="0"/>
            </a:xfrm>
            <a:prstGeom prst="line">
              <a:avLst/>
            </a:prstGeom>
            <a:noFill/>
            <a:ln w="19050" cap="flat" cmpd="sng" algn="ctr">
              <a:solidFill>
                <a:schemeClr val="tx1"/>
              </a:solidFill>
              <a:prstDash val="solid"/>
              <a:round/>
              <a:headEnd type="none" w="med" len="med"/>
              <a:tailEnd type="triangle" w="med" len="med"/>
            </a:ln>
            <a:effectLst/>
          </p:spPr>
        </p:cxnSp>
        <p:sp>
          <p:nvSpPr>
            <p:cNvPr id="53" name="TextBox 52"/>
            <p:cNvSpPr txBox="1"/>
            <p:nvPr/>
          </p:nvSpPr>
          <p:spPr>
            <a:xfrm>
              <a:off x="4941989" y="2923054"/>
              <a:ext cx="1005404" cy="338554"/>
            </a:xfrm>
            <a:prstGeom prst="rect">
              <a:avLst/>
            </a:prstGeom>
            <a:noFill/>
          </p:spPr>
          <p:txBody>
            <a:bodyPr wrap="none" rtlCol="0">
              <a:spAutoFit/>
            </a:bodyPr>
            <a:lstStyle/>
            <a:p>
              <a:pPr algn="ctr"/>
              <a:r>
                <a:rPr lang="en-US" sz="1600" b="0" dirty="0">
                  <a:solidFill>
                    <a:schemeClr val="tx2"/>
                  </a:solidFill>
                </a:rPr>
                <a:t>Question</a:t>
              </a:r>
            </a:p>
          </p:txBody>
        </p:sp>
        <p:sp>
          <p:nvSpPr>
            <p:cNvPr id="54" name="TextBox 53"/>
            <p:cNvSpPr txBox="1"/>
            <p:nvPr/>
          </p:nvSpPr>
          <p:spPr>
            <a:xfrm>
              <a:off x="7872871" y="4588516"/>
              <a:ext cx="867546" cy="338554"/>
            </a:xfrm>
            <a:prstGeom prst="rect">
              <a:avLst/>
            </a:prstGeom>
            <a:noFill/>
          </p:spPr>
          <p:txBody>
            <a:bodyPr wrap="none" rtlCol="0">
              <a:spAutoFit/>
            </a:bodyPr>
            <a:lstStyle/>
            <a:p>
              <a:pPr algn="ctr"/>
              <a:r>
                <a:rPr lang="en-US" sz="1600" b="0" dirty="0">
                  <a:solidFill>
                    <a:schemeClr val="tx2"/>
                  </a:solidFill>
                </a:rPr>
                <a:t>Answer</a:t>
              </a:r>
            </a:p>
          </p:txBody>
        </p:sp>
        <p:cxnSp>
          <p:nvCxnSpPr>
            <p:cNvPr id="55" name="Straight Connector 54"/>
            <p:cNvCxnSpPr/>
            <p:nvPr/>
          </p:nvCxnSpPr>
          <p:spPr bwMode="auto">
            <a:xfrm flipV="1">
              <a:off x="6890890" y="4727739"/>
              <a:ext cx="1110110" cy="2116"/>
            </a:xfrm>
            <a:prstGeom prst="line">
              <a:avLst/>
            </a:prstGeom>
            <a:noFill/>
            <a:ln w="19050" cap="flat" cmpd="sng" algn="ctr">
              <a:solidFill>
                <a:schemeClr val="tx1"/>
              </a:solidFill>
              <a:prstDash val="solid"/>
              <a:round/>
              <a:headEnd type="none" w="med" len="med"/>
              <a:tailEnd type="triangle" w="med" len="med"/>
            </a:ln>
            <a:effectLst/>
          </p:spPr>
        </p:cxnSp>
        <p:sp>
          <p:nvSpPr>
            <p:cNvPr id="56" name="Freeform 55"/>
            <p:cNvSpPr/>
            <p:nvPr/>
          </p:nvSpPr>
          <p:spPr bwMode="auto">
            <a:xfrm>
              <a:off x="6611841" y="4574571"/>
              <a:ext cx="225441" cy="291920"/>
            </a:xfrm>
            <a:custGeom>
              <a:avLst/>
              <a:gdLst>
                <a:gd name="connsiteX0" fmla="*/ 0 w 278145"/>
                <a:gd name="connsiteY0" fmla="*/ 271191 h 271191"/>
                <a:gd name="connsiteX1" fmla="*/ 97351 w 278145"/>
                <a:gd name="connsiteY1" fmla="*/ 215562 h 271191"/>
                <a:gd name="connsiteX2" fmla="*/ 142549 w 278145"/>
                <a:gd name="connsiteY2" fmla="*/ 41722 h 271191"/>
                <a:gd name="connsiteX3" fmla="*/ 278145 w 278145"/>
                <a:gd name="connsiteY3" fmla="*/ 0 h 271191"/>
              </a:gdLst>
              <a:ahLst/>
              <a:cxnLst>
                <a:cxn ang="0">
                  <a:pos x="connsiteX0" y="connsiteY0"/>
                </a:cxn>
                <a:cxn ang="0">
                  <a:pos x="connsiteX1" y="connsiteY1"/>
                </a:cxn>
                <a:cxn ang="0">
                  <a:pos x="connsiteX2" y="connsiteY2"/>
                </a:cxn>
                <a:cxn ang="0">
                  <a:pos x="connsiteX3" y="connsiteY3"/>
                </a:cxn>
              </a:cxnLst>
              <a:rect l="l" t="t" r="r" b="b"/>
              <a:pathLst>
                <a:path w="278145" h="271191">
                  <a:moveTo>
                    <a:pt x="0" y="271191"/>
                  </a:moveTo>
                  <a:cubicBezTo>
                    <a:pt x="36796" y="262499"/>
                    <a:pt x="73593" y="253807"/>
                    <a:pt x="97351" y="215562"/>
                  </a:cubicBezTo>
                  <a:cubicBezTo>
                    <a:pt x="121109" y="177317"/>
                    <a:pt x="112417" y="77649"/>
                    <a:pt x="142549" y="41722"/>
                  </a:cubicBezTo>
                  <a:cubicBezTo>
                    <a:pt x="172681" y="5795"/>
                    <a:pt x="225413" y="2897"/>
                    <a:pt x="278145" y="0"/>
                  </a:cubicBezTo>
                </a:path>
              </a:pathLst>
            </a:cu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57" name="Straight Arrow Connector 56"/>
            <p:cNvCxnSpPr>
              <a:stCxn id="56" idx="0"/>
            </p:cNvCxnSpPr>
            <p:nvPr/>
          </p:nvCxnSpPr>
          <p:spPr bwMode="auto">
            <a:xfrm flipV="1">
              <a:off x="6611841" y="4528890"/>
              <a:ext cx="362" cy="337601"/>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flipV="1">
              <a:off x="6611841" y="4864615"/>
              <a:ext cx="225441" cy="1"/>
            </a:xfrm>
            <a:prstGeom prst="straightConnector1">
              <a:avLst/>
            </a:prstGeom>
            <a:noFill/>
            <a:ln w="12700" cap="flat" cmpd="sng" algn="ctr">
              <a:solidFill>
                <a:schemeClr val="tx1"/>
              </a:solidFill>
              <a:prstDash val="solid"/>
              <a:round/>
              <a:headEnd type="none" w="med" len="med"/>
              <a:tailEnd type="none" w="med" len="med"/>
            </a:ln>
            <a:effectLst/>
          </p:spPr>
        </p:cxnSp>
        <p:sp>
          <p:nvSpPr>
            <p:cNvPr id="59" name="TextBox 58"/>
            <p:cNvSpPr txBox="1"/>
            <p:nvPr/>
          </p:nvSpPr>
          <p:spPr>
            <a:xfrm>
              <a:off x="7135375" y="3547005"/>
              <a:ext cx="451380" cy="299533"/>
            </a:xfrm>
            <a:prstGeom prst="rect">
              <a:avLst/>
            </a:prstGeom>
            <a:noFill/>
          </p:spPr>
          <p:txBody>
            <a:bodyPr wrap="none" rtlCol="0">
              <a:spAutoFit/>
            </a:bodyPr>
            <a:lstStyle/>
            <a:p>
              <a:r>
                <a:rPr lang="en-US" b="0" dirty="0">
                  <a:solidFill>
                    <a:srgbClr val="FF0000"/>
                  </a:solidFill>
                  <a:latin typeface="Arial" panose="020B0604020202020204" pitchFamily="34" charset="0"/>
                  <a:cs typeface="Arial" panose="020B0604020202020204" pitchFamily="34" charset="0"/>
                </a:rPr>
                <a:t>text</a:t>
              </a:r>
            </a:p>
          </p:txBody>
        </p:sp>
        <p:sp>
          <p:nvSpPr>
            <p:cNvPr id="60" name="TextBox 59"/>
            <p:cNvSpPr txBox="1"/>
            <p:nvPr/>
          </p:nvSpPr>
          <p:spPr>
            <a:xfrm>
              <a:off x="6988654" y="4254277"/>
              <a:ext cx="867399" cy="299533"/>
            </a:xfrm>
            <a:prstGeom prst="rect">
              <a:avLst/>
            </a:prstGeom>
            <a:noFill/>
          </p:spPr>
          <p:txBody>
            <a:bodyPr wrap="none" rtlCol="0">
              <a:spAutoFit/>
            </a:bodyPr>
            <a:lstStyle/>
            <a:p>
              <a:r>
                <a:rPr lang="en-US" b="0" dirty="0">
                  <a:solidFill>
                    <a:srgbClr val="FF0000"/>
                  </a:solidFill>
                  <a:latin typeface="Arial" panose="020B0604020202020204" pitchFamily="34" charset="0"/>
                  <a:cs typeface="Arial" panose="020B0604020202020204" pitchFamily="34" charset="0"/>
                </a:rPr>
                <a:t>statistics</a:t>
              </a:r>
            </a:p>
          </p:txBody>
        </p:sp>
        <p:sp>
          <p:nvSpPr>
            <p:cNvPr id="61" name="TextBox 60"/>
            <p:cNvSpPr txBox="1"/>
            <p:nvPr/>
          </p:nvSpPr>
          <p:spPr>
            <a:xfrm>
              <a:off x="6465758" y="5278266"/>
              <a:ext cx="2133654" cy="673950"/>
            </a:xfrm>
            <a:prstGeom prst="rect">
              <a:avLst/>
            </a:prstGeom>
            <a:noFill/>
          </p:spPr>
          <p:txBody>
            <a:bodyPr wrap="none" rtlCol="0">
              <a:spAutoFit/>
            </a:bodyPr>
            <a:lstStyle/>
            <a:p>
              <a:r>
                <a:rPr lang="en-US" sz="2400" dirty="0">
                  <a:solidFill>
                    <a:srgbClr val="FF0000"/>
                  </a:solidFill>
                  <a:latin typeface="+mj-lt"/>
                </a:rPr>
                <a:t>Semi-structured </a:t>
              </a:r>
            </a:p>
            <a:p>
              <a:r>
                <a:rPr lang="en-US" sz="2400" dirty="0">
                  <a:solidFill>
                    <a:srgbClr val="FF0000"/>
                  </a:solidFill>
                  <a:latin typeface="+mj-lt"/>
                </a:rPr>
                <a:t>inference</a:t>
              </a:r>
            </a:p>
          </p:txBody>
        </p:sp>
        <p:cxnSp>
          <p:nvCxnSpPr>
            <p:cNvPr id="62" name="Straight Connector 61"/>
            <p:cNvCxnSpPr/>
            <p:nvPr/>
          </p:nvCxnSpPr>
          <p:spPr bwMode="auto">
            <a:xfrm>
              <a:off x="5477672" y="4017918"/>
              <a:ext cx="2500439" cy="0"/>
            </a:xfrm>
            <a:prstGeom prst="line">
              <a:avLst/>
            </a:prstGeom>
            <a:noFill/>
            <a:ln w="12700" cap="flat" cmpd="sng" algn="ctr">
              <a:solidFill>
                <a:srgbClr val="FF0000"/>
              </a:solidFill>
              <a:prstDash val="dash"/>
              <a:round/>
              <a:headEnd type="none" w="med" len="med"/>
              <a:tailEnd type="none" w="med" len="med"/>
            </a:ln>
            <a:effectLst/>
          </p:spPr>
        </p:cxnSp>
        <p:cxnSp>
          <p:nvCxnSpPr>
            <p:cNvPr id="63" name="Straight Connector 62"/>
            <p:cNvCxnSpPr/>
            <p:nvPr/>
          </p:nvCxnSpPr>
          <p:spPr bwMode="auto">
            <a:xfrm>
              <a:off x="5425632" y="4969439"/>
              <a:ext cx="2500439" cy="0"/>
            </a:xfrm>
            <a:prstGeom prst="line">
              <a:avLst/>
            </a:prstGeom>
            <a:noFill/>
            <a:ln w="12700" cap="flat" cmpd="sng" algn="ctr">
              <a:solidFill>
                <a:srgbClr val="FF0000"/>
              </a:solidFill>
              <a:prstDash val="dash"/>
              <a:round/>
              <a:headEnd type="none" w="med" len="med"/>
              <a:tailEnd type="none" w="med" len="med"/>
            </a:ln>
            <a:effectLst/>
          </p:spPr>
        </p:cxnSp>
      </p:grpSp>
      <p:pic>
        <p:nvPicPr>
          <p:cNvPr id="64" name="Picture 6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250"/>
          <a:stretch/>
        </p:blipFill>
        <p:spPr>
          <a:xfrm>
            <a:off x="1149608" y="434467"/>
            <a:ext cx="5734050" cy="1600200"/>
          </a:xfrm>
          <a:prstGeom prst="rect">
            <a:avLst/>
          </a:prstGeom>
        </p:spPr>
      </p:pic>
      <p:sp>
        <p:nvSpPr>
          <p:cNvPr id="2" name="Title 1"/>
          <p:cNvSpPr>
            <a:spLocks noGrp="1"/>
          </p:cNvSpPr>
          <p:nvPr>
            <p:ph type="title"/>
          </p:nvPr>
        </p:nvSpPr>
        <p:spPr/>
        <p:txBody>
          <a:bodyPr/>
          <a:lstStyle/>
          <a:p>
            <a:r>
              <a:rPr lang="en-US" dirty="0"/>
              <a:t>Architecture  (Clark, </a:t>
            </a:r>
            <a:r>
              <a:rPr lang="en-US" i="1" dirty="0"/>
              <a:t>et al. </a:t>
            </a:r>
            <a:r>
              <a:rPr lang="en-US" dirty="0"/>
              <a:t>AAAI ‘15)</a:t>
            </a:r>
          </a:p>
        </p:txBody>
      </p:sp>
      <p:sp>
        <p:nvSpPr>
          <p:cNvPr id="65" name="Slide Number Placeholder 64"/>
          <p:cNvSpPr>
            <a:spLocks noGrp="1"/>
          </p:cNvSpPr>
          <p:nvPr>
            <p:ph type="sldNum" sz="quarter" idx="12"/>
          </p:nvPr>
        </p:nvSpPr>
        <p:spPr/>
        <p:txBody>
          <a:bodyPr/>
          <a:lstStyle/>
          <a:p>
            <a:fld id="{975883AC-7F85-4296-ABFD-DEB47A04F7EB}" type="slidenum">
              <a:rPr lang="en-US" smtClean="0"/>
              <a:pPr/>
              <a:t>17</a:t>
            </a:fld>
            <a:endParaRPr lang="en-US"/>
          </a:p>
        </p:txBody>
      </p:sp>
    </p:spTree>
    <p:extLst>
      <p:ext uri="{BB962C8B-B14F-4D97-AF65-F5344CB8AC3E}">
        <p14:creationId xmlns:p14="http://schemas.microsoft.com/office/powerpoint/2010/main" val="269263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Aristo</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439765"/>
              </p:ext>
            </p:extLst>
          </p:nvPr>
        </p:nvGraphicFramePr>
        <p:xfrm>
          <a:off x="381000" y="762000"/>
          <a:ext cx="8382000"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Shape 916"/>
          <p:cNvPicPr preferRelativeResize="0"/>
          <p:nvPr/>
        </p:nvPicPr>
        <p:blipFill>
          <a:blip r:embed="rId8">
            <a:alphaModFix/>
          </a:blip>
          <a:stretch>
            <a:fillRect/>
          </a:stretch>
        </p:blipFill>
        <p:spPr>
          <a:xfrm>
            <a:off x="7315200" y="4343400"/>
            <a:ext cx="1411699" cy="1371600"/>
          </a:xfrm>
          <a:prstGeom prst="rect">
            <a:avLst/>
          </a:prstGeom>
          <a:noFill/>
          <a:ln>
            <a:noFill/>
          </a:ln>
        </p:spPr>
      </p:pic>
      <p:sp>
        <p:nvSpPr>
          <p:cNvPr id="9" name="TextBox 8"/>
          <p:cNvSpPr txBox="1"/>
          <p:nvPr/>
        </p:nvSpPr>
        <p:spPr>
          <a:xfrm>
            <a:off x="1295400" y="914400"/>
            <a:ext cx="2209800" cy="923330"/>
          </a:xfrm>
          <a:prstGeom prst="rect">
            <a:avLst/>
          </a:prstGeom>
          <a:noFill/>
        </p:spPr>
        <p:txBody>
          <a:bodyPr wrap="square" rtlCol="0">
            <a:spAutoFit/>
          </a:bodyPr>
          <a:lstStyle/>
          <a:p>
            <a:r>
              <a:rPr lang="en-US" dirty="0"/>
              <a:t>Year:</a:t>
            </a:r>
          </a:p>
          <a:p>
            <a:r>
              <a:rPr lang="en-US" b="0" dirty="0">
                <a:solidFill>
                  <a:srgbClr val="0070C0"/>
                </a:solidFill>
              </a:rPr>
              <a:t>Representation</a:t>
            </a:r>
          </a:p>
          <a:p>
            <a:r>
              <a:rPr lang="en-US" b="0" dirty="0">
                <a:solidFill>
                  <a:srgbClr val="FF0000"/>
                </a:solidFill>
              </a:rPr>
              <a:t>reasoning</a:t>
            </a:r>
          </a:p>
        </p:txBody>
      </p:sp>
      <p:sp>
        <p:nvSpPr>
          <p:cNvPr id="3" name="Slide Number Placeholder 2"/>
          <p:cNvSpPr>
            <a:spLocks noGrp="1"/>
          </p:cNvSpPr>
          <p:nvPr>
            <p:ph type="sldNum" sz="quarter" idx="12"/>
          </p:nvPr>
        </p:nvSpPr>
        <p:spPr/>
        <p:txBody>
          <a:bodyPr/>
          <a:lstStyle/>
          <a:p>
            <a:fld id="{2950F06C-DC55-49E8-966D-651E62CB7ADF}" type="slidenum">
              <a:rPr lang="en-US" smtClean="0"/>
              <a:pPr/>
              <a:t>18</a:t>
            </a:fld>
            <a:endParaRPr lang="en-US"/>
          </a:p>
        </p:txBody>
      </p:sp>
    </p:spTree>
    <p:extLst>
      <p:ext uri="{BB962C8B-B14F-4D97-AF65-F5344CB8AC3E}">
        <p14:creationId xmlns:p14="http://schemas.microsoft.com/office/powerpoint/2010/main" val="37196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352800"/>
            <a:ext cx="8382000" cy="2895600"/>
          </a:xfrm>
        </p:spPr>
        <p:txBody>
          <a:bodyPr/>
          <a:lstStyle/>
          <a:p>
            <a:r>
              <a:rPr lang="en-US" sz="2000" dirty="0"/>
              <a:t>Structured, Multi-Step Reasoning</a:t>
            </a:r>
          </a:p>
          <a:p>
            <a:pPr lvl="1"/>
            <a:r>
              <a:rPr lang="en-US" sz="1800" dirty="0"/>
              <a:t>Use </a:t>
            </a:r>
            <a:r>
              <a:rPr lang="en-US" sz="1800" dirty="0">
                <a:solidFill>
                  <a:srgbClr val="000000"/>
                </a:solidFill>
              </a:rPr>
              <a:t>science</a:t>
            </a:r>
            <a:r>
              <a:rPr lang="en-US" sz="1800" dirty="0">
                <a:solidFill>
                  <a:srgbClr val="008000"/>
                </a:solidFill>
              </a:rPr>
              <a:t> knowledge in small,</a:t>
            </a:r>
            <a:br>
              <a:rPr lang="en-US" sz="1800" dirty="0">
                <a:solidFill>
                  <a:srgbClr val="008000"/>
                </a:solidFill>
              </a:rPr>
            </a:br>
            <a:r>
              <a:rPr lang="en-US" sz="1800" dirty="0">
                <a:solidFill>
                  <a:srgbClr val="008000"/>
                </a:solidFill>
              </a:rPr>
              <a:t>manageable, swappable pieces</a:t>
            </a:r>
            <a:r>
              <a:rPr lang="en-US" sz="1800" dirty="0"/>
              <a:t>:</a:t>
            </a:r>
            <a:br>
              <a:rPr lang="en-US" sz="1800" dirty="0"/>
            </a:br>
            <a:r>
              <a:rPr lang="en-US" sz="1800" dirty="0"/>
              <a:t>   </a:t>
            </a:r>
            <a:r>
              <a:rPr lang="en-US" sz="1800" i="1" dirty="0"/>
              <a:t>regions, hemispheres, solstice</a:t>
            </a:r>
          </a:p>
          <a:p>
            <a:pPr lvl="3"/>
            <a:endParaRPr lang="en-US" sz="1200" dirty="0"/>
          </a:p>
        </p:txBody>
      </p:sp>
      <p:sp>
        <p:nvSpPr>
          <p:cNvPr id="5" name="Folded Corner 4"/>
          <p:cNvSpPr/>
          <p:nvPr/>
        </p:nvSpPr>
        <p:spPr bwMode="auto">
          <a:xfrm>
            <a:off x="838200" y="1153592"/>
            <a:ext cx="5410200" cy="1828800"/>
          </a:xfrm>
          <a:prstGeom prst="foldedCorner">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r>
              <a:rPr lang="en-US" b="0" dirty="0">
                <a:solidFill>
                  <a:schemeClr val="dk1"/>
                </a:solidFill>
              </a:rPr>
              <a:t>In New York State, the longest period of daylight</a:t>
            </a:r>
            <a:br>
              <a:rPr lang="en-US" b="0" dirty="0">
                <a:solidFill>
                  <a:schemeClr val="dk1"/>
                </a:solidFill>
              </a:rPr>
            </a:br>
            <a:r>
              <a:rPr lang="en-US" b="0" dirty="0">
                <a:solidFill>
                  <a:schemeClr val="dk1"/>
                </a:solidFill>
              </a:rPr>
              <a:t>occurs during which month?</a:t>
            </a:r>
          </a:p>
          <a:p>
            <a:r>
              <a:rPr lang="en-US" b="0" dirty="0">
                <a:solidFill>
                  <a:schemeClr val="dk1"/>
                </a:solidFill>
              </a:rPr>
              <a:t>  (A) June</a:t>
            </a:r>
          </a:p>
          <a:p>
            <a:r>
              <a:rPr lang="en-US" b="0" dirty="0">
                <a:solidFill>
                  <a:schemeClr val="dk1"/>
                </a:solidFill>
              </a:rPr>
              <a:t>  (B) March</a:t>
            </a:r>
          </a:p>
          <a:p>
            <a:r>
              <a:rPr lang="en-US" b="0" dirty="0">
                <a:solidFill>
                  <a:schemeClr val="dk1"/>
                </a:solidFill>
              </a:rPr>
              <a:t>  (C) December</a:t>
            </a:r>
          </a:p>
          <a:p>
            <a:r>
              <a:rPr lang="en-US" b="0" dirty="0">
                <a:solidFill>
                  <a:schemeClr val="dk1"/>
                </a:solidFill>
              </a:rPr>
              <a:t>  (D) September</a:t>
            </a:r>
          </a:p>
          <a:p>
            <a:endParaRPr lang="en-US" b="0"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nvGrpSpPr>
          <p:cNvPr id="12" name="Group 11"/>
          <p:cNvGrpSpPr/>
          <p:nvPr/>
        </p:nvGrpSpPr>
        <p:grpSpPr>
          <a:xfrm>
            <a:off x="1163269" y="685800"/>
            <a:ext cx="1595697" cy="772592"/>
            <a:chOff x="2077669" y="675208"/>
            <a:chExt cx="1595697" cy="772592"/>
          </a:xfrm>
        </p:grpSpPr>
        <p:cxnSp>
          <p:nvCxnSpPr>
            <p:cNvPr id="6" name="Straight Connector 5"/>
            <p:cNvCxnSpPr/>
            <p:nvPr/>
          </p:nvCxnSpPr>
          <p:spPr bwMode="auto">
            <a:xfrm flipV="1">
              <a:off x="2209800" y="1219200"/>
              <a:ext cx="1371600" cy="228600"/>
            </a:xfrm>
            <a:prstGeom prst="line">
              <a:avLst/>
            </a:prstGeom>
            <a:noFill/>
            <a:ln w="19050" cap="flat" cmpd="sng" algn="ctr">
              <a:solidFill>
                <a:srgbClr val="FF0000"/>
              </a:solidFill>
              <a:prstDash val="solid"/>
              <a:round/>
              <a:headEnd type="none" w="med" len="med"/>
              <a:tailEnd type="none"/>
            </a:ln>
            <a:effectLst/>
          </p:spPr>
        </p:cxnSp>
        <p:sp>
          <p:nvSpPr>
            <p:cNvPr id="11" name="TextBox 10"/>
            <p:cNvSpPr txBox="1"/>
            <p:nvPr/>
          </p:nvSpPr>
          <p:spPr>
            <a:xfrm rot="20972274">
              <a:off x="2077669" y="675208"/>
              <a:ext cx="1595697" cy="369332"/>
            </a:xfrm>
            <a:prstGeom prst="rect">
              <a:avLst/>
            </a:prstGeom>
            <a:noFill/>
          </p:spPr>
          <p:txBody>
            <a:bodyPr wrap="none" rtlCol="0">
              <a:spAutoFit/>
            </a:bodyPr>
            <a:lstStyle/>
            <a:p>
              <a:r>
                <a:rPr lang="en-US" b="0" dirty="0">
                  <a:solidFill>
                    <a:srgbClr val="FF0000"/>
                  </a:solidFill>
                  <a:latin typeface="Bradley Hand Bold"/>
                  <a:cs typeface="Bradley Hand Bold"/>
                </a:rPr>
                <a:t>New Zealand</a:t>
              </a:r>
            </a:p>
          </p:txBody>
        </p:sp>
      </p:grpSp>
      <p:grpSp>
        <p:nvGrpSpPr>
          <p:cNvPr id="16" name="Group 15"/>
          <p:cNvGrpSpPr/>
          <p:nvPr/>
        </p:nvGrpSpPr>
        <p:grpSpPr>
          <a:xfrm>
            <a:off x="3122373" y="775739"/>
            <a:ext cx="966931" cy="682653"/>
            <a:chOff x="4036773" y="765147"/>
            <a:chExt cx="966931" cy="682653"/>
          </a:xfrm>
        </p:grpSpPr>
        <p:cxnSp>
          <p:nvCxnSpPr>
            <p:cNvPr id="8" name="Straight Connector 7"/>
            <p:cNvCxnSpPr/>
            <p:nvPr/>
          </p:nvCxnSpPr>
          <p:spPr bwMode="auto">
            <a:xfrm flipV="1">
              <a:off x="4114800" y="1295400"/>
              <a:ext cx="762000" cy="152400"/>
            </a:xfrm>
            <a:prstGeom prst="line">
              <a:avLst/>
            </a:prstGeom>
            <a:noFill/>
            <a:ln w="19050" cap="flat" cmpd="sng" algn="ctr">
              <a:solidFill>
                <a:srgbClr val="FF0000"/>
              </a:solidFill>
              <a:prstDash val="solid"/>
              <a:round/>
              <a:headEnd type="none" w="med" len="med"/>
              <a:tailEnd type="none"/>
            </a:ln>
            <a:effectLst/>
          </p:spPr>
        </p:cxnSp>
        <p:sp>
          <p:nvSpPr>
            <p:cNvPr id="13" name="TextBox 12"/>
            <p:cNvSpPr txBox="1"/>
            <p:nvPr/>
          </p:nvSpPr>
          <p:spPr>
            <a:xfrm rot="20972274">
              <a:off x="4036773" y="765147"/>
              <a:ext cx="966931" cy="369332"/>
            </a:xfrm>
            <a:prstGeom prst="rect">
              <a:avLst/>
            </a:prstGeom>
            <a:noFill/>
          </p:spPr>
          <p:txBody>
            <a:bodyPr wrap="none" rtlCol="0">
              <a:spAutoFit/>
            </a:bodyPr>
            <a:lstStyle/>
            <a:p>
              <a:r>
                <a:rPr lang="en-US" b="0" dirty="0">
                  <a:solidFill>
                    <a:srgbClr val="FF0000"/>
                  </a:solidFill>
                  <a:latin typeface="Bradley Hand Bold"/>
                  <a:cs typeface="Bradley Hand Bold"/>
                </a:rPr>
                <a:t>shortest</a:t>
              </a:r>
            </a:p>
          </p:txBody>
        </p:sp>
      </p:grpSp>
      <p:grpSp>
        <p:nvGrpSpPr>
          <p:cNvPr id="15" name="Group 14"/>
          <p:cNvGrpSpPr/>
          <p:nvPr/>
        </p:nvGrpSpPr>
        <p:grpSpPr>
          <a:xfrm>
            <a:off x="4980201" y="794369"/>
            <a:ext cx="810999" cy="664023"/>
            <a:chOff x="5894601" y="783777"/>
            <a:chExt cx="810999" cy="664023"/>
          </a:xfrm>
        </p:grpSpPr>
        <p:cxnSp>
          <p:nvCxnSpPr>
            <p:cNvPr id="10" name="Straight Connector 9"/>
            <p:cNvCxnSpPr/>
            <p:nvPr/>
          </p:nvCxnSpPr>
          <p:spPr bwMode="auto">
            <a:xfrm flipV="1">
              <a:off x="5943600" y="1295400"/>
              <a:ext cx="762000" cy="152400"/>
            </a:xfrm>
            <a:prstGeom prst="line">
              <a:avLst/>
            </a:prstGeom>
            <a:noFill/>
            <a:ln w="19050" cap="flat" cmpd="sng" algn="ctr">
              <a:solidFill>
                <a:srgbClr val="FF0000"/>
              </a:solidFill>
              <a:prstDash val="solid"/>
              <a:round/>
              <a:headEnd type="none" w="med" len="med"/>
              <a:tailEnd type="none"/>
            </a:ln>
            <a:effectLst/>
          </p:spPr>
        </p:cxnSp>
        <p:sp>
          <p:nvSpPr>
            <p:cNvPr id="14" name="TextBox 13"/>
            <p:cNvSpPr txBox="1"/>
            <p:nvPr/>
          </p:nvSpPr>
          <p:spPr>
            <a:xfrm rot="20972274">
              <a:off x="5894601" y="783777"/>
              <a:ext cx="761747" cy="369332"/>
            </a:xfrm>
            <a:prstGeom prst="rect">
              <a:avLst/>
            </a:prstGeom>
            <a:noFill/>
          </p:spPr>
          <p:txBody>
            <a:bodyPr wrap="none" rtlCol="0">
              <a:spAutoFit/>
            </a:bodyPr>
            <a:lstStyle/>
            <a:p>
              <a:r>
                <a:rPr lang="en-US" b="0" dirty="0">
                  <a:solidFill>
                    <a:srgbClr val="FF0000"/>
                  </a:solidFill>
                  <a:latin typeface="Bradley Hand Bold"/>
                  <a:cs typeface="Bradley Hand Bold"/>
                </a:rPr>
                <a:t>night</a:t>
              </a:r>
            </a:p>
          </p:txBody>
        </p:sp>
      </p:grpSp>
      <p:pic>
        <p:nvPicPr>
          <p:cNvPr id="9" name="Picture 8"/>
          <p:cNvPicPr>
            <a:picLocks noChangeAspect="1"/>
          </p:cNvPicPr>
          <p:nvPr/>
        </p:nvPicPr>
        <p:blipFill>
          <a:blip r:embed="rId4"/>
          <a:stretch>
            <a:fillRect/>
          </a:stretch>
        </p:blipFill>
        <p:spPr>
          <a:xfrm>
            <a:off x="7391400" y="1371600"/>
            <a:ext cx="1426029" cy="1247775"/>
          </a:xfrm>
          <a:prstGeom prst="rect">
            <a:avLst/>
          </a:prstGeom>
        </p:spPr>
      </p:pic>
      <p:grpSp>
        <p:nvGrpSpPr>
          <p:cNvPr id="34" name="Group 33"/>
          <p:cNvGrpSpPr/>
          <p:nvPr/>
        </p:nvGrpSpPr>
        <p:grpSpPr>
          <a:xfrm>
            <a:off x="5715000" y="3276600"/>
            <a:ext cx="3200400" cy="381000"/>
            <a:chOff x="5715000" y="3429000"/>
            <a:chExt cx="3200400" cy="381000"/>
          </a:xfrm>
        </p:grpSpPr>
        <p:sp>
          <p:nvSpPr>
            <p:cNvPr id="22" name="Rounded Rectangle 21"/>
            <p:cNvSpPr/>
            <p:nvPr/>
          </p:nvSpPr>
          <p:spPr bwMode="auto">
            <a:xfrm>
              <a:off x="7543800" y="3429000"/>
              <a:ext cx="1371600" cy="3810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Longest Day</a:t>
              </a:r>
            </a:p>
          </p:txBody>
        </p:sp>
        <p:sp>
          <p:nvSpPr>
            <p:cNvPr id="24" name="Rounded Rectangle 23"/>
            <p:cNvSpPr/>
            <p:nvPr/>
          </p:nvSpPr>
          <p:spPr bwMode="auto">
            <a:xfrm>
              <a:off x="5715000" y="3429000"/>
              <a:ext cx="1371600" cy="3810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New York</a:t>
              </a:r>
            </a:p>
          </p:txBody>
        </p:sp>
      </p:grpSp>
      <p:grpSp>
        <p:nvGrpSpPr>
          <p:cNvPr id="35" name="Group 34"/>
          <p:cNvGrpSpPr/>
          <p:nvPr/>
        </p:nvGrpSpPr>
        <p:grpSpPr>
          <a:xfrm>
            <a:off x="5715000" y="3733800"/>
            <a:ext cx="3200400" cy="990600"/>
            <a:chOff x="5715000" y="3886200"/>
            <a:chExt cx="3200400" cy="990600"/>
          </a:xfrm>
        </p:grpSpPr>
        <p:sp>
          <p:nvSpPr>
            <p:cNvPr id="21" name="Rounded Rectangle 20"/>
            <p:cNvSpPr/>
            <p:nvPr/>
          </p:nvSpPr>
          <p:spPr bwMode="auto">
            <a:xfrm>
              <a:off x="5715000" y="4343400"/>
              <a:ext cx="1371600" cy="5334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Arial" charset="0"/>
                </a:rPr>
                <a:t>Northern</a:t>
              </a:r>
              <a:br>
                <a:rPr lang="en-US" sz="1400" dirty="0">
                  <a:solidFill>
                    <a:schemeClr val="bg1"/>
                  </a:solidFill>
                  <a:latin typeface="Arial" charset="0"/>
                </a:rPr>
              </a:br>
              <a:r>
                <a:rPr lang="en-US" sz="1400" dirty="0">
                  <a:solidFill>
                    <a:schemeClr val="bg1"/>
                  </a:solidFill>
                  <a:latin typeface="Arial" charset="0"/>
                </a:rPr>
                <a:t>Hemisphere</a:t>
              </a:r>
              <a:endParaRPr kumimoji="0" lang="en-US" sz="1400" b="1" i="0" u="none" strike="noStrike" cap="none" normalizeH="0" baseline="0" dirty="0">
                <a:ln>
                  <a:noFill/>
                </a:ln>
                <a:solidFill>
                  <a:schemeClr val="bg1"/>
                </a:solidFill>
                <a:effectLst/>
                <a:latin typeface="Arial" charset="0"/>
              </a:endParaRPr>
            </a:p>
          </p:txBody>
        </p:sp>
        <p:sp>
          <p:nvSpPr>
            <p:cNvPr id="23" name="Rounded Rectangle 22"/>
            <p:cNvSpPr/>
            <p:nvPr/>
          </p:nvSpPr>
          <p:spPr bwMode="auto">
            <a:xfrm>
              <a:off x="7543800" y="4343400"/>
              <a:ext cx="1371600" cy="5334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Arial" charset="0"/>
                </a:rPr>
                <a:t>Summer</a:t>
              </a:r>
              <a:br>
                <a:rPr lang="en-US" sz="1400" dirty="0">
                  <a:solidFill>
                    <a:schemeClr val="bg1"/>
                  </a:solidFill>
                  <a:latin typeface="Arial" charset="0"/>
                </a:rPr>
              </a:br>
              <a:r>
                <a:rPr lang="en-US" sz="1400" dirty="0">
                  <a:solidFill>
                    <a:schemeClr val="bg1"/>
                  </a:solidFill>
                  <a:latin typeface="Arial" charset="0"/>
                </a:rPr>
                <a:t>Solstice</a:t>
              </a:r>
              <a:endParaRPr kumimoji="0" lang="en-US" sz="1400" b="1" i="0" u="none" strike="noStrike" cap="none" normalizeH="0" baseline="0" dirty="0">
                <a:ln>
                  <a:noFill/>
                </a:ln>
                <a:solidFill>
                  <a:schemeClr val="bg1"/>
                </a:solidFill>
                <a:effectLst/>
                <a:latin typeface="Arial" charset="0"/>
              </a:endParaRPr>
            </a:p>
          </p:txBody>
        </p:sp>
        <p:sp>
          <p:nvSpPr>
            <p:cNvPr id="25" name="Down Arrow 24"/>
            <p:cNvSpPr/>
            <p:nvPr/>
          </p:nvSpPr>
          <p:spPr bwMode="auto">
            <a:xfrm>
              <a:off x="6286500" y="3886200"/>
              <a:ext cx="228600" cy="381000"/>
            </a:xfrm>
            <a:prstGeom prst="downArrow">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Down Arrow 25"/>
            <p:cNvSpPr/>
            <p:nvPr/>
          </p:nvSpPr>
          <p:spPr bwMode="auto">
            <a:xfrm>
              <a:off x="8115300" y="3886200"/>
              <a:ext cx="228600" cy="381000"/>
            </a:xfrm>
            <a:prstGeom prst="downArrow">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nvGrpSpPr>
          <p:cNvPr id="38" name="Group 37"/>
          <p:cNvGrpSpPr/>
          <p:nvPr/>
        </p:nvGrpSpPr>
        <p:grpSpPr>
          <a:xfrm>
            <a:off x="6347884" y="4724400"/>
            <a:ext cx="1934633" cy="1219200"/>
            <a:chOff x="6347884" y="4876800"/>
            <a:chExt cx="1934633" cy="1219200"/>
          </a:xfrm>
        </p:grpSpPr>
        <p:sp>
          <p:nvSpPr>
            <p:cNvPr id="31" name="Rectangle 30"/>
            <p:cNvSpPr/>
            <p:nvPr/>
          </p:nvSpPr>
          <p:spPr bwMode="auto">
            <a:xfrm rot="16200000">
              <a:off x="7262284" y="4442884"/>
              <a:ext cx="105833" cy="1676398"/>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7" name="Rounded Rectangle 26"/>
            <p:cNvSpPr/>
            <p:nvPr/>
          </p:nvSpPr>
          <p:spPr bwMode="auto">
            <a:xfrm>
              <a:off x="6858000" y="5753100"/>
              <a:ext cx="990600" cy="342900"/>
            </a:xfrm>
            <a:prstGeom prst="roundRect">
              <a:avLst/>
            </a:prstGeom>
            <a:ln>
              <a:headEnd type="none" w="med" len="med"/>
              <a:tailEnd type="triangl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 June</a:t>
              </a:r>
            </a:p>
          </p:txBody>
        </p:sp>
        <p:sp>
          <p:nvSpPr>
            <p:cNvPr id="28" name="Down Arrow 27"/>
            <p:cNvSpPr/>
            <p:nvPr/>
          </p:nvSpPr>
          <p:spPr bwMode="auto">
            <a:xfrm>
              <a:off x="7239000" y="5334000"/>
              <a:ext cx="228600" cy="381000"/>
            </a:xfrm>
            <a:prstGeom prst="downArrow">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p:cNvSpPr/>
            <p:nvPr/>
          </p:nvSpPr>
          <p:spPr bwMode="auto">
            <a:xfrm>
              <a:off x="6347884" y="4876800"/>
              <a:ext cx="105833" cy="457200"/>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Rectangle 29"/>
            <p:cNvSpPr/>
            <p:nvPr/>
          </p:nvSpPr>
          <p:spPr bwMode="auto">
            <a:xfrm>
              <a:off x="8176684" y="4876800"/>
              <a:ext cx="105833" cy="457200"/>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 name="TextBox 31"/>
            <p:cNvSpPr txBox="1"/>
            <p:nvPr/>
          </p:nvSpPr>
          <p:spPr>
            <a:xfrm>
              <a:off x="6934200" y="4876800"/>
              <a:ext cx="869048" cy="338554"/>
            </a:xfrm>
            <a:prstGeom prst="rect">
              <a:avLst/>
            </a:prstGeom>
            <a:noFill/>
          </p:spPr>
          <p:txBody>
            <a:bodyPr wrap="none" rtlCol="0">
              <a:spAutoFit/>
            </a:bodyPr>
            <a:lstStyle/>
            <a:p>
              <a:r>
                <a:rPr lang="en-US" sz="1600" b="0" dirty="0"/>
                <a:t>month?</a:t>
              </a:r>
            </a:p>
          </p:txBody>
        </p:sp>
      </p:grpSp>
      <p:sp>
        <p:nvSpPr>
          <p:cNvPr id="39" name="Rounded Rectangle 38"/>
          <p:cNvSpPr/>
          <p:nvPr/>
        </p:nvSpPr>
        <p:spPr bwMode="auto">
          <a:xfrm>
            <a:off x="5715000" y="3276600"/>
            <a:ext cx="1371600" cy="381000"/>
          </a:xfrm>
          <a:prstGeom prst="round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Arial" charset="0"/>
              </a:rPr>
              <a:t>New Zealand</a:t>
            </a:r>
            <a:endParaRPr kumimoji="0" lang="en-US" sz="1400" b="1" i="0" u="none" strike="noStrike" cap="none" normalizeH="0" baseline="0" dirty="0">
              <a:ln>
                <a:noFill/>
              </a:ln>
              <a:solidFill>
                <a:schemeClr val="bg1"/>
              </a:solidFill>
              <a:effectLst/>
              <a:latin typeface="Arial" charset="0"/>
            </a:endParaRPr>
          </a:p>
        </p:txBody>
      </p:sp>
      <p:sp>
        <p:nvSpPr>
          <p:cNvPr id="40" name="Rounded Rectangle 39"/>
          <p:cNvSpPr/>
          <p:nvPr/>
        </p:nvSpPr>
        <p:spPr bwMode="auto">
          <a:xfrm>
            <a:off x="6858000" y="5600700"/>
            <a:ext cx="990600" cy="342900"/>
          </a:xfrm>
          <a:prstGeom prst="roundRect">
            <a:avLst/>
          </a:prstGeom>
          <a:ln>
            <a:headEnd type="none" w="med" len="med"/>
            <a:tailEnd type="triangl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7FD09"/>
                </a:solidFill>
                <a:effectLst/>
                <a:latin typeface="Arial" charset="0"/>
              </a:rPr>
              <a:t>(C) Dec</a:t>
            </a:r>
          </a:p>
        </p:txBody>
      </p:sp>
      <p:sp>
        <p:nvSpPr>
          <p:cNvPr id="42" name="Rounded Rectangle 41"/>
          <p:cNvSpPr/>
          <p:nvPr/>
        </p:nvSpPr>
        <p:spPr bwMode="auto">
          <a:xfrm>
            <a:off x="7543800" y="3276600"/>
            <a:ext cx="1371600" cy="381000"/>
          </a:xfrm>
          <a:prstGeom prst="round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Arial" charset="0"/>
              </a:rPr>
              <a:t>Shortest</a:t>
            </a:r>
            <a:r>
              <a:rPr kumimoji="0" lang="en-US" sz="1400" b="1" i="0" u="none" strike="noStrike" cap="none" normalizeH="0" baseline="0" dirty="0">
                <a:ln>
                  <a:noFill/>
                </a:ln>
                <a:solidFill>
                  <a:schemeClr val="bg1"/>
                </a:solidFill>
                <a:effectLst/>
                <a:latin typeface="Arial" charset="0"/>
              </a:rPr>
              <a:t> Day</a:t>
            </a:r>
          </a:p>
        </p:txBody>
      </p:sp>
      <p:sp>
        <p:nvSpPr>
          <p:cNvPr id="43" name="Rounded Rectangle 42"/>
          <p:cNvSpPr/>
          <p:nvPr/>
        </p:nvSpPr>
        <p:spPr bwMode="auto">
          <a:xfrm>
            <a:off x="7543800" y="3276600"/>
            <a:ext cx="1371600" cy="381000"/>
          </a:xfrm>
          <a:prstGeom prst="round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Arial" charset="0"/>
              </a:rPr>
              <a:t>Shortest</a:t>
            </a:r>
            <a:r>
              <a:rPr kumimoji="0" lang="en-US" sz="1400" b="1" i="0" u="none" strike="noStrike" cap="none" normalizeH="0" baseline="0" dirty="0">
                <a:ln>
                  <a:noFill/>
                </a:ln>
                <a:solidFill>
                  <a:schemeClr val="bg1"/>
                </a:solidFill>
                <a:effectLst/>
                <a:latin typeface="Arial" charset="0"/>
              </a:rPr>
              <a:t> Night</a:t>
            </a:r>
          </a:p>
        </p:txBody>
      </p:sp>
      <p:sp>
        <p:nvSpPr>
          <p:cNvPr id="44" name="Rounded Rectangle 43"/>
          <p:cNvSpPr/>
          <p:nvPr/>
        </p:nvSpPr>
        <p:spPr bwMode="auto">
          <a:xfrm>
            <a:off x="5715000" y="4191000"/>
            <a:ext cx="1371600" cy="5334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accent6">
                    <a:lumMod val="20000"/>
                    <a:lumOff val="80000"/>
                  </a:schemeClr>
                </a:solidFill>
                <a:latin typeface="Arial" charset="0"/>
              </a:rPr>
              <a:t>Southern</a:t>
            </a:r>
            <a:br>
              <a:rPr lang="en-US" sz="1400" dirty="0">
                <a:solidFill>
                  <a:schemeClr val="accent6">
                    <a:lumMod val="20000"/>
                    <a:lumOff val="80000"/>
                  </a:schemeClr>
                </a:solidFill>
                <a:latin typeface="Arial" charset="0"/>
              </a:rPr>
            </a:br>
            <a:r>
              <a:rPr lang="en-US" sz="1400" dirty="0">
                <a:solidFill>
                  <a:schemeClr val="accent6">
                    <a:lumMod val="20000"/>
                    <a:lumOff val="80000"/>
                  </a:schemeClr>
                </a:solidFill>
                <a:latin typeface="Arial" charset="0"/>
              </a:rPr>
              <a:t>Hemisphere</a:t>
            </a:r>
            <a:endParaRPr kumimoji="0" lang="en-US" sz="1400" b="1" i="0" u="none" strike="noStrike" cap="none" normalizeH="0" baseline="0" dirty="0">
              <a:ln>
                <a:noFill/>
              </a:ln>
              <a:solidFill>
                <a:schemeClr val="accent6">
                  <a:lumMod val="20000"/>
                  <a:lumOff val="80000"/>
                </a:schemeClr>
              </a:solidFill>
              <a:effectLst/>
              <a:latin typeface="Arial" charset="0"/>
            </a:endParaRPr>
          </a:p>
        </p:txBody>
      </p:sp>
      <p:sp>
        <p:nvSpPr>
          <p:cNvPr id="45" name="Rounded Rectangle 44"/>
          <p:cNvSpPr/>
          <p:nvPr/>
        </p:nvSpPr>
        <p:spPr bwMode="auto">
          <a:xfrm>
            <a:off x="7543800" y="4191000"/>
            <a:ext cx="1371600" cy="533400"/>
          </a:xfrm>
          <a:prstGeom prst="round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rgbClr val="FDEADA"/>
                </a:solidFill>
                <a:latin typeface="Arial" charset="0"/>
              </a:rPr>
              <a:t>Winter</a:t>
            </a:r>
            <a:br>
              <a:rPr lang="en-US" sz="1400" dirty="0">
                <a:solidFill>
                  <a:srgbClr val="FDEADA"/>
                </a:solidFill>
                <a:latin typeface="Arial" charset="0"/>
              </a:rPr>
            </a:br>
            <a:r>
              <a:rPr lang="en-US" sz="1400" dirty="0">
                <a:solidFill>
                  <a:srgbClr val="FDEADA"/>
                </a:solidFill>
                <a:latin typeface="Arial" charset="0"/>
              </a:rPr>
              <a:t>Solstice</a:t>
            </a:r>
            <a:endParaRPr kumimoji="0" lang="en-US" sz="1400" b="1" i="0" u="none" strike="noStrike" cap="none" normalizeH="0" baseline="0" dirty="0">
              <a:ln>
                <a:noFill/>
              </a:ln>
              <a:solidFill>
                <a:srgbClr val="FDEADA"/>
              </a:solidFill>
              <a:effectLst/>
              <a:latin typeface="Arial" charset="0"/>
            </a:endParaRPr>
          </a:p>
        </p:txBody>
      </p:sp>
      <p:sp>
        <p:nvSpPr>
          <p:cNvPr id="47" name="Slide Number Placeholder 46"/>
          <p:cNvSpPr>
            <a:spLocks noGrp="1"/>
          </p:cNvSpPr>
          <p:nvPr>
            <p:ph type="sldNum" sz="quarter" idx="12"/>
          </p:nvPr>
        </p:nvSpPr>
        <p:spPr/>
        <p:txBody>
          <a:bodyPr/>
          <a:lstStyle/>
          <a:p>
            <a:fld id="{2950F06C-DC55-49E8-966D-651E62CB7ADF}" type="slidenum">
              <a:rPr lang="en-US" smtClean="0"/>
              <a:pPr/>
              <a:t>19</a:t>
            </a:fld>
            <a:endParaRPr lang="en-US" dirty="0"/>
          </a:p>
        </p:txBody>
      </p:sp>
      <p:sp>
        <p:nvSpPr>
          <p:cNvPr id="4" name="Title 3"/>
          <p:cNvSpPr>
            <a:spLocks noGrp="1"/>
          </p:cNvSpPr>
          <p:nvPr>
            <p:ph type="title"/>
          </p:nvPr>
        </p:nvSpPr>
        <p:spPr/>
        <p:txBody>
          <a:bodyPr/>
          <a:lstStyle/>
          <a:p>
            <a:r>
              <a:rPr lang="en-US" sz="3000" dirty="0"/>
              <a:t>III. Semi-Structured Inference</a:t>
            </a:r>
          </a:p>
        </p:txBody>
      </p:sp>
    </p:spTree>
    <p:custDataLst>
      <p:tags r:id="rId1"/>
    </p:custDataLst>
    <p:extLst>
      <p:ext uri="{BB962C8B-B14F-4D97-AF65-F5344CB8AC3E}">
        <p14:creationId xmlns:p14="http://schemas.microsoft.com/office/powerpoint/2010/main" val="2295225165"/>
      </p:ext>
    </p:extLst>
  </p:cSld>
  <p:clrMapOvr>
    <a:masterClrMapping/>
  </p:clrMapOvr>
  <mc:AlternateContent xmlns:mc="http://schemas.openxmlformats.org/markup-compatibility/2006" xmlns:p14="http://schemas.microsoft.com/office/powerpoint/2010/main">
    <mc:Choice Requires="p14">
      <p:transition spd="slow" p14:dur="2000" advTm="104981"/>
    </mc:Choice>
    <mc:Fallback xmlns="">
      <p:transition xmlns:p14="http://schemas.microsoft.com/office/powerpoint/2010/main" spd="slow" advTm="104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dissolve">
                                      <p:cBhvr>
                                        <p:cTn id="31" dur="500"/>
                                        <p:tgtEl>
                                          <p:spTgt spid="45"/>
                                        </p:tgtEl>
                                      </p:cBhvr>
                                    </p:animEffect>
                                  </p:childTnLst>
                                </p:cTn>
                              </p:par>
                              <p:par>
                                <p:cTn id="32" presetID="9" presetClass="exit" presetSubtype="0" fill="hold" grpId="1" nodeType="with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par>
                                <p:cTn id="38" presetID="9" presetClass="exit" presetSubtype="0" fill="hold" grpId="1" nodeType="withEffect">
                                  <p:stCondLst>
                                    <p:cond delay="0"/>
                                  </p:stCondLst>
                                  <p:childTnLst>
                                    <p:animEffect transition="out" filter="dissolve">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par>
                                <p:cTn id="41" presetID="9" presetClass="entr" presetSubtype="0" fill="hold" grpId="2"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0" grpId="1" animBg="1"/>
      <p:bldP spid="40" grpId="2" animBg="1"/>
      <p:bldP spid="42" grpId="0" animBg="1"/>
      <p:bldP spid="43" grpId="0" animBg="1"/>
      <p:bldP spid="44" grpId="0" animBg="1"/>
      <p:bldP spid="45" grpId="0" animBg="1"/>
      <p:bldP spid="4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27784"/>
          <a:ext cx="5352895" cy="2514302"/>
        </p:xfrm>
        <a:graphic>
          <a:graphicData uri="http://schemas.openxmlformats.org/drawingml/2006/table">
            <a:tbl>
              <a:tblPr firstRow="1" bandRow="1">
                <a:tableStyleId>{5C22544A-7EE6-4342-B048-85BDC9FD1C3A}</a:tableStyleId>
              </a:tblPr>
              <a:tblGrid>
                <a:gridCol w="3583315">
                  <a:extLst>
                    <a:ext uri="{9D8B030D-6E8A-4147-A177-3AD203B41FA5}">
                      <a16:colId xmlns:a16="http://schemas.microsoft.com/office/drawing/2014/main" val="20000"/>
                    </a:ext>
                  </a:extLst>
                </a:gridCol>
                <a:gridCol w="1769580">
                  <a:extLst>
                    <a:ext uri="{9D8B030D-6E8A-4147-A177-3AD203B41FA5}">
                      <a16:colId xmlns:a16="http://schemas.microsoft.com/office/drawing/2014/main" val="20001"/>
                    </a:ext>
                  </a:extLst>
                </a:gridCol>
              </a:tblGrid>
              <a:tr h="889356">
                <a:tc gridSpan="2">
                  <a:txBody>
                    <a:bodyPr/>
                    <a:lstStyle/>
                    <a:p>
                      <a:pPr algn="l"/>
                      <a:r>
                        <a:rPr lang="en-US" u="none" baseline="0" dirty="0">
                          <a:solidFill>
                            <a:schemeClr val="tx1"/>
                          </a:solidFill>
                        </a:rPr>
                        <a:t>Non-profit Research Institute in Seattle</a:t>
                      </a:r>
                    </a:p>
                  </a:txBody>
                  <a:tcPr marL="68580" marR="68580" anchor="ctr"/>
                </a:tc>
                <a:tc hMerge="1">
                  <a:txBody>
                    <a:bodyPr/>
                    <a:lstStyle/>
                    <a:p>
                      <a:endParaRPr lang="en-US" dirty="0"/>
                    </a:p>
                  </a:txBody>
                  <a:tcPr/>
                </a:tc>
                <a:extLst>
                  <a:ext uri="{0D108BD9-81ED-4DB2-BD59-A6C34878D82A}">
                    <a16:rowId xmlns:a16="http://schemas.microsoft.com/office/drawing/2014/main" val="10000"/>
                  </a:ext>
                </a:extLst>
              </a:tr>
              <a:tr h="499718">
                <a:tc>
                  <a:txBody>
                    <a:bodyPr/>
                    <a:lstStyle/>
                    <a:p>
                      <a:r>
                        <a:rPr lang="en-US" sz="1600" b="1" dirty="0"/>
                        <a:t>AI2</a:t>
                      </a:r>
                      <a:r>
                        <a:rPr lang="en-US" sz="1600" b="1" baseline="0" dirty="0"/>
                        <a:t> launched</a:t>
                      </a:r>
                      <a:endParaRPr lang="en-US" sz="1600" b="1" dirty="0"/>
                    </a:p>
                  </a:txBody>
                  <a:tcPr marL="68580" marR="68580"/>
                </a:tc>
                <a:tc>
                  <a:txBody>
                    <a:bodyPr/>
                    <a:lstStyle/>
                    <a:p>
                      <a:pPr algn="l"/>
                      <a:r>
                        <a:rPr lang="en-US" sz="1600" dirty="0"/>
                        <a:t>Jan. 2014</a:t>
                      </a:r>
                    </a:p>
                  </a:txBody>
                  <a:tcPr marL="68580" marR="68580"/>
                </a:tc>
                <a:extLst>
                  <a:ext uri="{0D108BD9-81ED-4DB2-BD59-A6C34878D82A}">
                    <a16:rowId xmlns:a16="http://schemas.microsoft.com/office/drawing/2014/main" val="10001"/>
                  </a:ext>
                </a:extLst>
              </a:tr>
              <a:tr h="618199">
                <a:tc>
                  <a:txBody>
                    <a:bodyPr/>
                    <a:lstStyle/>
                    <a:p>
                      <a:r>
                        <a:rPr lang="en-US" sz="1600" b="1" dirty="0">
                          <a:solidFill>
                            <a:srgbClr val="FF0000"/>
                          </a:solidFill>
                        </a:rPr>
                        <a:t>Team of 50</a:t>
                      </a:r>
                    </a:p>
                  </a:txBody>
                  <a:tcPr marL="68580" marR="68580"/>
                </a:tc>
                <a:tc>
                  <a:txBody>
                    <a:bodyPr/>
                    <a:lstStyle/>
                    <a:p>
                      <a:pPr algn="l"/>
                      <a:r>
                        <a:rPr lang="en-US" sz="1600" dirty="0"/>
                        <a:t>June 2016</a:t>
                      </a:r>
                    </a:p>
                  </a:txBody>
                  <a:tcPr marL="68580" marR="68580"/>
                </a:tc>
                <a:extLst>
                  <a:ext uri="{0D108BD9-81ED-4DB2-BD59-A6C34878D82A}">
                    <a16:rowId xmlns:a16="http://schemas.microsoft.com/office/drawing/2014/main" val="10002"/>
                  </a:ext>
                </a:extLst>
              </a:tr>
              <a:tr h="507029">
                <a:tc>
                  <a:txBody>
                    <a:bodyPr/>
                    <a:lstStyle/>
                    <a:p>
                      <a:r>
                        <a:rPr lang="en-US" sz="1600" b="1" dirty="0"/>
                        <a:t>Team</a:t>
                      </a:r>
                      <a:r>
                        <a:rPr lang="en-US" sz="1600" b="1" baseline="0" dirty="0"/>
                        <a:t> of 75</a:t>
                      </a:r>
                    </a:p>
                  </a:txBody>
                  <a:tcPr marL="68580" marR="68580"/>
                </a:tc>
                <a:tc>
                  <a:txBody>
                    <a:bodyPr/>
                    <a:lstStyle/>
                    <a:p>
                      <a:pPr algn="l"/>
                      <a:r>
                        <a:rPr lang="en-US" sz="1600" dirty="0"/>
                        <a:t>June 2017</a:t>
                      </a:r>
                    </a:p>
                  </a:txBody>
                  <a:tcPr marL="68580" marR="68580"/>
                </a:tc>
                <a:extLst>
                  <a:ext uri="{0D108BD9-81ED-4DB2-BD59-A6C34878D82A}">
                    <a16:rowId xmlns:a16="http://schemas.microsoft.com/office/drawing/2014/main" val="10003"/>
                  </a:ext>
                </a:extLst>
              </a:tr>
            </a:tbl>
          </a:graphicData>
        </a:graphic>
      </p:graphicFrame>
      <p:sp>
        <p:nvSpPr>
          <p:cNvPr id="10" name="Title 1"/>
          <p:cNvSpPr txBox="1">
            <a:spLocks/>
          </p:cNvSpPr>
          <p:nvPr/>
        </p:nvSpPr>
        <p:spPr>
          <a:xfrm>
            <a:off x="-3441" y="-5615"/>
            <a:ext cx="9144000" cy="533400"/>
          </a:xfrm>
          <a:prstGeom prst="rect">
            <a:avLst/>
          </a:prstGeom>
          <a:solidFill>
            <a:srgbClr val="083D7E"/>
          </a:solid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3200">
                <a:solidFill>
                  <a:schemeClr val="bg1"/>
                </a:solidFill>
                <a:latin typeface="+mj-lt"/>
                <a:ea typeface="+mj-ea"/>
                <a:cs typeface="+mj-cs"/>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marL="457200" fontAlgn="base">
              <a:spcBef>
                <a:spcPct val="0"/>
              </a:spcBef>
              <a:spcAft>
                <a:spcPct val="0"/>
              </a:spcAft>
              <a:defRPr sz="3200">
                <a:solidFill>
                  <a:schemeClr val="bg1"/>
                </a:solidFill>
              </a:defRPr>
            </a:lvl6pPr>
            <a:lvl7pPr marL="914400" fontAlgn="base">
              <a:spcBef>
                <a:spcPct val="0"/>
              </a:spcBef>
              <a:spcAft>
                <a:spcPct val="0"/>
              </a:spcAft>
              <a:defRPr sz="3200">
                <a:solidFill>
                  <a:schemeClr val="bg1"/>
                </a:solidFill>
              </a:defRPr>
            </a:lvl7pPr>
            <a:lvl8pPr marL="1371600" fontAlgn="base">
              <a:spcBef>
                <a:spcPct val="0"/>
              </a:spcBef>
              <a:spcAft>
                <a:spcPct val="0"/>
              </a:spcAft>
              <a:defRPr sz="3200">
                <a:solidFill>
                  <a:schemeClr val="bg1"/>
                </a:solidFill>
              </a:defRPr>
            </a:lvl8pPr>
            <a:lvl9pPr marL="1828800" fontAlgn="base">
              <a:spcBef>
                <a:spcPct val="0"/>
              </a:spcBef>
              <a:spcAft>
                <a:spcPct val="0"/>
              </a:spcAft>
              <a:defRPr sz="3200">
                <a:solidFill>
                  <a:schemeClr val="bg1"/>
                </a:solidFill>
              </a:defRPr>
            </a:lvl9pPr>
          </a:lstStyle>
          <a:p>
            <a:r>
              <a:rPr lang="en-US" b="0" dirty="0"/>
              <a:t>Allen Institute of AI (AI2) </a:t>
            </a: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896" y="527786"/>
            <a:ext cx="3956084" cy="2637390"/>
          </a:xfrm>
          <a:prstGeom prst="rect">
            <a:avLst/>
          </a:prstGeom>
        </p:spPr>
      </p:pic>
      <p:sp>
        <p:nvSpPr>
          <p:cNvPr id="6" name="Slide Number Placeholder 5"/>
          <p:cNvSpPr>
            <a:spLocks noGrp="1"/>
          </p:cNvSpPr>
          <p:nvPr>
            <p:ph type="sldNum" sz="quarter" idx="12"/>
          </p:nvPr>
        </p:nvSpPr>
        <p:spPr/>
        <p:txBody>
          <a:bodyPr/>
          <a:lstStyle/>
          <a:p>
            <a:fld id="{5B0B34F3-3F23-421A-9C73-74D16BB4044E}" type="slidenum">
              <a:rPr lang="en-US" smtClean="0"/>
              <a:pPr/>
              <a:t>2</a:t>
            </a:fld>
            <a:endParaRPr lang="en-US"/>
          </a:p>
        </p:txBody>
      </p:sp>
      <p:sp>
        <p:nvSpPr>
          <p:cNvPr id="9" name="TextBox 8"/>
          <p:cNvSpPr txBox="1"/>
          <p:nvPr/>
        </p:nvSpPr>
        <p:spPr>
          <a:xfrm>
            <a:off x="457200" y="6324600"/>
            <a:ext cx="5486400" cy="523220"/>
          </a:xfrm>
          <a:prstGeom prst="rect">
            <a:avLst/>
          </a:prstGeom>
          <a:noFill/>
        </p:spPr>
        <p:txBody>
          <a:bodyPr wrap="square" rtlCol="0">
            <a:spAutoFit/>
          </a:bodyPr>
          <a:lstStyle/>
          <a:p>
            <a:pPr algn="ctr"/>
            <a:endParaRPr lang="en-US" sz="28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673"/>
          <a:stretch/>
        </p:blipFill>
        <p:spPr>
          <a:xfrm>
            <a:off x="5333999" y="3013903"/>
            <a:ext cx="3855157" cy="318760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342" t="14445" r="9299" b="38889"/>
          <a:stretch/>
        </p:blipFill>
        <p:spPr>
          <a:xfrm>
            <a:off x="-135340" y="3012078"/>
            <a:ext cx="5488235" cy="3189432"/>
          </a:xfrm>
          <a:prstGeom prst="rect">
            <a:avLst/>
          </a:prstGeom>
        </p:spPr>
      </p:pic>
    </p:spTree>
    <p:extLst>
      <p:ext uri="{BB962C8B-B14F-4D97-AF65-F5344CB8AC3E}">
        <p14:creationId xmlns:p14="http://schemas.microsoft.com/office/powerpoint/2010/main" val="7122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 presetClass="entr" presetSubtype="0" fill="hold" grpId="0" nodeType="with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34400" cy="5364163"/>
          </a:xfrm>
        </p:spPr>
        <p:txBody>
          <a:bodyPr/>
          <a:lstStyle/>
          <a:p>
            <a:pPr marL="457200" indent="-457200">
              <a:buFont typeface="+mj-lt"/>
              <a:buAutoNum type="alphaUcPeriod"/>
            </a:pPr>
            <a:r>
              <a:rPr lang="en-US" b="1" dirty="0"/>
              <a:t>Knowledge</a:t>
            </a:r>
            <a:r>
              <a:rPr lang="en-US" dirty="0"/>
              <a:t>: Relational </a:t>
            </a:r>
            <a:r>
              <a:rPr lang="en-US" b="1" dirty="0">
                <a:solidFill>
                  <a:srgbClr val="0000FF"/>
                </a:solidFill>
              </a:rPr>
              <a:t>tables</a:t>
            </a:r>
            <a:r>
              <a:rPr lang="en-US" dirty="0">
                <a:solidFill>
                  <a:srgbClr val="0000FF"/>
                </a:solidFill>
              </a:rPr>
              <a:t> </a:t>
            </a:r>
            <a:r>
              <a:rPr lang="en-US" dirty="0"/>
              <a:t>with phrases</a:t>
            </a:r>
          </a:p>
          <a:p>
            <a:pPr lvl="1"/>
            <a:endParaRPr lang="en-US" sz="2000" dirty="0"/>
          </a:p>
          <a:p>
            <a:pPr lvl="1"/>
            <a:endParaRPr lang="en-US" sz="2000" dirty="0"/>
          </a:p>
          <a:p>
            <a:endParaRPr lang="en-US" sz="2000" dirty="0"/>
          </a:p>
          <a:p>
            <a:pPr lvl="1"/>
            <a:endParaRPr lang="en-US" sz="2000" dirty="0"/>
          </a:p>
          <a:p>
            <a:pPr marL="57150" indent="0">
              <a:buNone/>
            </a:pPr>
            <a:endParaRPr lang="en-US" dirty="0"/>
          </a:p>
          <a:p>
            <a:pPr lvl="1"/>
            <a:r>
              <a:rPr lang="en-US" sz="2000" dirty="0"/>
              <a:t>Collections of recurring, related science concepts</a:t>
            </a:r>
          </a:p>
          <a:p>
            <a:pPr lvl="1"/>
            <a:r>
              <a:rPr lang="en-US" sz="2000" dirty="0"/>
              <a:t>Structured yet flexible</a:t>
            </a:r>
          </a:p>
          <a:p>
            <a:pPr lvl="1"/>
            <a:endParaRPr lang="en-US" dirty="0"/>
          </a:p>
          <a:p>
            <a:pPr marL="457200" indent="-457200">
              <a:buFont typeface="+mj-lt"/>
              <a:buAutoNum type="alphaUcPeriod" startAt="2"/>
            </a:pPr>
            <a:r>
              <a:rPr lang="en-US" b="1" dirty="0"/>
              <a:t>Reasoning</a:t>
            </a:r>
            <a:r>
              <a:rPr lang="en-US" dirty="0"/>
              <a:t>: Optimization using </a:t>
            </a:r>
            <a:r>
              <a:rPr lang="en-US" b="1" dirty="0">
                <a:solidFill>
                  <a:srgbClr val="008000"/>
                </a:solidFill>
              </a:rPr>
              <a:t>ILP</a:t>
            </a:r>
            <a:r>
              <a:rPr lang="en-US" dirty="0"/>
              <a:t> </a:t>
            </a:r>
            <a:r>
              <a:rPr lang="en-US" sz="1800" dirty="0"/>
              <a:t>(Integer Linear Programming)</a:t>
            </a:r>
            <a:endParaRPr lang="en-US" dirty="0"/>
          </a:p>
          <a:p>
            <a:pPr lvl="1"/>
            <a:r>
              <a:rPr lang="en-US" sz="2000" dirty="0"/>
              <a:t>Intuitive: constraints and preferences</a:t>
            </a:r>
          </a:p>
          <a:p>
            <a:pPr lvl="1"/>
            <a:r>
              <a:rPr lang="en-US" sz="2000" dirty="0"/>
              <a:t>Easy to add new features</a:t>
            </a:r>
          </a:p>
          <a:p>
            <a:pPr lvl="1"/>
            <a:r>
              <a:rPr lang="en-US" sz="2000" dirty="0"/>
              <a:t>Industrial-strength ILP solvers</a:t>
            </a:r>
          </a:p>
        </p:txBody>
      </p:sp>
      <p:pic>
        <p:nvPicPr>
          <p:cNvPr id="5" name="Picture 4"/>
          <p:cNvPicPr>
            <a:picLocks noChangeAspect="1"/>
          </p:cNvPicPr>
          <p:nvPr/>
        </p:nvPicPr>
        <p:blipFill>
          <a:blip r:embed="rId4"/>
          <a:stretch>
            <a:fillRect/>
          </a:stretch>
        </p:blipFill>
        <p:spPr>
          <a:xfrm>
            <a:off x="762000" y="1295400"/>
            <a:ext cx="4648200" cy="1797889"/>
          </a:xfrm>
          <a:prstGeom prst="rect">
            <a:avLst/>
          </a:prstGeom>
        </p:spPr>
      </p:pic>
      <p:sp>
        <p:nvSpPr>
          <p:cNvPr id="7" name="TextBox 6"/>
          <p:cNvSpPr txBox="1"/>
          <p:nvPr/>
        </p:nvSpPr>
        <p:spPr>
          <a:xfrm>
            <a:off x="5486400" y="1586805"/>
            <a:ext cx="1671276" cy="1384995"/>
          </a:xfrm>
          <a:prstGeom prst="rect">
            <a:avLst/>
          </a:prstGeom>
          <a:noFill/>
        </p:spPr>
        <p:txBody>
          <a:bodyPr wrap="none" rtlCol="0">
            <a:spAutoFit/>
          </a:bodyPr>
          <a:lstStyle/>
          <a:p>
            <a:r>
              <a:rPr lang="en-US" sz="1400" dirty="0"/>
              <a:t>Energy, Forces,</a:t>
            </a:r>
            <a:br>
              <a:rPr lang="en-US" sz="1400" dirty="0"/>
            </a:br>
            <a:r>
              <a:rPr lang="en-US" sz="1400" dirty="0"/>
              <a:t>Adaptation,</a:t>
            </a:r>
          </a:p>
          <a:p>
            <a:r>
              <a:rPr lang="en-US" sz="1400" dirty="0"/>
              <a:t>Phase Transition,</a:t>
            </a:r>
            <a:br>
              <a:rPr lang="en-US" sz="1400" dirty="0"/>
            </a:br>
            <a:r>
              <a:rPr lang="en-US" sz="1400" dirty="0"/>
              <a:t>Organ Function,</a:t>
            </a:r>
            <a:br>
              <a:rPr lang="en-US" sz="1400" dirty="0"/>
            </a:br>
            <a:r>
              <a:rPr lang="en-US" sz="1400" dirty="0"/>
              <a:t>Tools, Units,</a:t>
            </a:r>
            <a:br>
              <a:rPr lang="en-US" sz="1400" dirty="0"/>
            </a:br>
            <a:r>
              <a:rPr lang="en-US" sz="1400" dirty="0"/>
              <a:t>Evolution, </a:t>
            </a:r>
            <a:r>
              <a:rPr lang="is-IS" sz="1400" dirty="0"/>
              <a:t>…</a:t>
            </a:r>
            <a:endParaRPr lang="en-US" sz="1400"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19785" y="4876800"/>
            <a:ext cx="244321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a:xfrm>
            <a:off x="400664" y="6245225"/>
            <a:ext cx="2133600" cy="476250"/>
          </a:xfrm>
        </p:spPr>
        <p:txBody>
          <a:bodyPr/>
          <a:lstStyle/>
          <a:p>
            <a:fld id="{2950F06C-DC55-49E8-966D-651E62CB7ADF}" type="slidenum">
              <a:rPr lang="en-US" smtClean="0"/>
              <a:pPr/>
              <a:t>20</a:t>
            </a:fld>
            <a:endParaRPr lang="en-US"/>
          </a:p>
        </p:txBody>
      </p:sp>
      <p:sp>
        <p:nvSpPr>
          <p:cNvPr id="4" name="Title 3"/>
          <p:cNvSpPr>
            <a:spLocks noGrp="1"/>
          </p:cNvSpPr>
          <p:nvPr>
            <p:ph type="title"/>
          </p:nvPr>
        </p:nvSpPr>
        <p:spPr/>
        <p:txBody>
          <a:bodyPr/>
          <a:lstStyle/>
          <a:p>
            <a:r>
              <a:rPr lang="en-US" dirty="0"/>
              <a:t>ILP Solver (Khashabi, </a:t>
            </a:r>
            <a:r>
              <a:rPr lang="en-US" i="1" dirty="0"/>
              <a:t>et al. </a:t>
            </a:r>
            <a:r>
              <a:rPr lang="en-US" dirty="0"/>
              <a:t>IJCAI ‘16)</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2107" y="557409"/>
            <a:ext cx="1721893" cy="1721893"/>
          </a:xfrm>
          <a:prstGeom prst="rect">
            <a:avLst/>
          </a:prstGeom>
        </p:spPr>
      </p:pic>
    </p:spTree>
    <p:custDataLst>
      <p:tags r:id="rId1"/>
    </p:custDataLst>
    <p:extLst>
      <p:ext uri="{BB962C8B-B14F-4D97-AF65-F5344CB8AC3E}">
        <p14:creationId xmlns:p14="http://schemas.microsoft.com/office/powerpoint/2010/main" val="18644322"/>
      </p:ext>
    </p:extLst>
  </p:cSld>
  <p:clrMapOvr>
    <a:masterClrMapping/>
  </p:clrMapOvr>
  <mc:AlternateContent xmlns:mc="http://schemas.openxmlformats.org/markup-compatibility/2006" xmlns:p14="http://schemas.microsoft.com/office/powerpoint/2010/main">
    <mc:Choice Requires="p14">
      <p:transition spd="slow" p14:dur="2000" advTm="111374"/>
    </mc:Choice>
    <mc:Fallback xmlns="">
      <p:transition xmlns:p14="http://schemas.microsoft.com/office/powerpoint/2010/main" spd="slow" advTm="111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b="1" dirty="0"/>
              <a:t>Approach:  </a:t>
            </a:r>
            <a:r>
              <a:rPr lang="en-US" sz="1800" dirty="0"/>
              <a:t>Discrete optimization, Integer Linear Programming (</a:t>
            </a:r>
            <a:r>
              <a:rPr lang="en-US" sz="1800" b="1" dirty="0"/>
              <a:t>ILP</a:t>
            </a:r>
            <a:r>
              <a:rPr lang="en-US" sz="1800" dirty="0"/>
              <a:t>) formalism</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grpSp>
        <p:nvGrpSpPr>
          <p:cNvPr id="4" name="Group 3"/>
          <p:cNvGrpSpPr>
            <a:grpSpLocks noChangeAspect="1"/>
          </p:cNvGrpSpPr>
          <p:nvPr/>
        </p:nvGrpSpPr>
        <p:grpSpPr>
          <a:xfrm>
            <a:off x="1371600" y="1371600"/>
            <a:ext cx="6429375" cy="1905000"/>
            <a:chOff x="381000" y="2133600"/>
            <a:chExt cx="8229600" cy="2438400"/>
          </a:xfrm>
        </p:grpSpPr>
        <p:sp>
          <p:nvSpPr>
            <p:cNvPr id="5" name="Rectangle 4"/>
            <p:cNvSpPr/>
            <p:nvPr/>
          </p:nvSpPr>
          <p:spPr>
            <a:xfrm>
              <a:off x="381000" y="2133600"/>
              <a:ext cx="8229600" cy="2438400"/>
            </a:xfrm>
            <a:prstGeom prst="rect">
              <a:avLst/>
            </a:prstGeom>
            <a:solidFill>
              <a:schemeClr val="accent1">
                <a:lumMod val="20000"/>
                <a:lumOff val="80000"/>
              </a:schemeClr>
            </a:solidFill>
            <a:ln>
              <a:noFill/>
            </a:ln>
          </p:spPr>
          <p:txBody>
            <a:bodyPr rtlCol="0" anchor="ctr"/>
            <a:lstStyle/>
            <a:p>
              <a:pPr algn="ctr"/>
              <a:endParaRPr lang="en-US" sz="1400" dirty="0"/>
            </a:p>
          </p:txBody>
        </p:sp>
        <p:sp>
          <p:nvSpPr>
            <p:cNvPr id="6" name="Rectangle 5"/>
            <p:cNvSpPr/>
            <p:nvPr/>
          </p:nvSpPr>
          <p:spPr>
            <a:xfrm>
              <a:off x="3505200" y="2387024"/>
              <a:ext cx="1371600" cy="965776"/>
            </a:xfrm>
            <a:prstGeom prst="rect">
              <a:avLst/>
            </a:prstGeom>
            <a:solidFill>
              <a:schemeClr val="accent1"/>
            </a:solidFill>
            <a:ln>
              <a:solidFill>
                <a:schemeClr val="tx2"/>
              </a:solidFill>
            </a:ln>
          </p:spPr>
          <p:txBody>
            <a:bodyPr rtlCol="0" anchor="ctr"/>
            <a:lstStyle/>
            <a:p>
              <a:pPr algn="ctr"/>
              <a:r>
                <a:rPr lang="en-US" sz="900" dirty="0">
                  <a:solidFill>
                    <a:schemeClr val="bg1"/>
                  </a:solidFill>
                </a:rPr>
                <a:t>ILP model builder</a:t>
              </a:r>
            </a:p>
          </p:txBody>
        </p:sp>
        <p:sp>
          <p:nvSpPr>
            <p:cNvPr id="7" name="Down Arrow 6"/>
            <p:cNvSpPr/>
            <p:nvPr/>
          </p:nvSpPr>
          <p:spPr>
            <a:xfrm rot="16200000">
              <a:off x="2819399" y="2438400"/>
              <a:ext cx="228601" cy="1143000"/>
            </a:xfrm>
            <a:prstGeom prst="downArrow">
              <a:avLst/>
            </a:prstGeom>
            <a:solidFill>
              <a:schemeClr val="accent1"/>
            </a:solidFill>
            <a:ln>
              <a:noFill/>
            </a:ln>
          </p:spPr>
          <p:txBody>
            <a:bodyPr rtlCol="0" anchor="ctr"/>
            <a:lstStyle/>
            <a:p>
              <a:pPr algn="ctr"/>
              <a:endParaRPr lang="en-US" sz="1400"/>
            </a:p>
          </p:txBody>
        </p:sp>
        <p:sp>
          <p:nvSpPr>
            <p:cNvPr id="8" name="Can 7"/>
            <p:cNvSpPr/>
            <p:nvPr/>
          </p:nvSpPr>
          <p:spPr>
            <a:xfrm>
              <a:off x="2057400" y="3200401"/>
              <a:ext cx="685800" cy="1066800"/>
            </a:xfrm>
            <a:prstGeom prst="can">
              <a:avLst/>
            </a:prstGeom>
            <a:solidFill>
              <a:schemeClr val="accent1"/>
            </a:solidFill>
            <a:ln>
              <a:noFill/>
            </a:ln>
          </p:spPr>
          <p:txBody>
            <a:bodyPr rtlCol="0" anchor="ctr"/>
            <a:lstStyle/>
            <a:p>
              <a:pPr algn="ctr"/>
              <a:endParaRPr lang="en-US" sz="1400"/>
            </a:p>
          </p:txBody>
        </p:sp>
        <p:sp>
          <p:nvSpPr>
            <p:cNvPr id="9" name="TextBox 8"/>
            <p:cNvSpPr txBox="1"/>
            <p:nvPr/>
          </p:nvSpPr>
          <p:spPr>
            <a:xfrm>
              <a:off x="559721" y="2133600"/>
              <a:ext cx="1725419" cy="547159"/>
            </a:xfrm>
            <a:prstGeom prst="rect">
              <a:avLst/>
            </a:prstGeom>
            <a:noFill/>
          </p:spPr>
          <p:txBody>
            <a:bodyPr wrap="none" rtlCol="0">
              <a:spAutoFit/>
            </a:bodyPr>
            <a:lstStyle/>
            <a:p>
              <a:pPr algn="ctr"/>
              <a:r>
                <a:rPr lang="en-US" sz="1200" dirty="0"/>
                <a:t>Question Q with</a:t>
              </a:r>
              <a:br>
                <a:rPr lang="en-US" sz="1200" dirty="0"/>
              </a:br>
              <a:r>
                <a:rPr lang="en-US" sz="1200" dirty="0"/>
                <a:t>answer options A</a:t>
              </a:r>
            </a:p>
          </p:txBody>
        </p:sp>
        <p:sp>
          <p:nvSpPr>
            <p:cNvPr id="10" name="TextBox 9"/>
            <p:cNvSpPr txBox="1"/>
            <p:nvPr/>
          </p:nvSpPr>
          <p:spPr>
            <a:xfrm>
              <a:off x="805699" y="3429000"/>
              <a:ext cx="1191618" cy="547159"/>
            </a:xfrm>
            <a:prstGeom prst="rect">
              <a:avLst/>
            </a:prstGeom>
            <a:noFill/>
          </p:spPr>
          <p:txBody>
            <a:bodyPr wrap="none" rtlCol="0">
              <a:spAutoFit/>
            </a:bodyPr>
            <a:lstStyle/>
            <a:p>
              <a:pPr algn="ctr"/>
              <a:r>
                <a:rPr lang="en-US" sz="1200" dirty="0"/>
                <a:t>Knowledge</a:t>
              </a:r>
              <a:br>
                <a:rPr lang="en-US" sz="1200" dirty="0"/>
              </a:br>
              <a:r>
                <a:rPr lang="en-US" sz="1200" dirty="0"/>
                <a:t>Tables T</a:t>
              </a:r>
            </a:p>
          </p:txBody>
        </p:sp>
        <p:sp>
          <p:nvSpPr>
            <p:cNvPr id="11" name="Rectangle 10"/>
            <p:cNvSpPr/>
            <p:nvPr/>
          </p:nvSpPr>
          <p:spPr>
            <a:xfrm>
              <a:off x="5943600" y="2438400"/>
              <a:ext cx="990600" cy="914400"/>
            </a:xfrm>
            <a:prstGeom prst="rect">
              <a:avLst/>
            </a:prstGeom>
            <a:solidFill>
              <a:schemeClr val="bg1">
                <a:lumMod val="50000"/>
              </a:schemeClr>
            </a:solidFill>
            <a:ln>
              <a:noFill/>
            </a:ln>
          </p:spPr>
          <p:txBody>
            <a:bodyPr rtlCol="0" anchor="ctr"/>
            <a:lstStyle/>
            <a:p>
              <a:pPr algn="ctr"/>
              <a:r>
                <a:rPr lang="en-US" sz="1400" b="0" dirty="0">
                  <a:solidFill>
                    <a:schemeClr val="bg1"/>
                  </a:solidFill>
                </a:rPr>
                <a:t>ILP</a:t>
              </a:r>
              <a:br>
                <a:rPr lang="en-US" sz="1400" b="0" dirty="0">
                  <a:solidFill>
                    <a:schemeClr val="bg1"/>
                  </a:solidFill>
                </a:rPr>
              </a:br>
              <a:r>
                <a:rPr lang="en-US" sz="1400" b="0" dirty="0">
                  <a:solidFill>
                    <a:schemeClr val="bg1"/>
                  </a:solidFill>
                </a:rPr>
                <a:t>engine</a:t>
              </a:r>
            </a:p>
          </p:txBody>
        </p:sp>
        <p:sp>
          <p:nvSpPr>
            <p:cNvPr id="12" name="Down Arrow 11"/>
            <p:cNvSpPr/>
            <p:nvPr/>
          </p:nvSpPr>
          <p:spPr>
            <a:xfrm rot="16200000">
              <a:off x="5283488" y="2387888"/>
              <a:ext cx="253424" cy="1066800"/>
            </a:xfrm>
            <a:prstGeom prst="downArrow">
              <a:avLst/>
            </a:prstGeom>
            <a:solidFill>
              <a:schemeClr val="accent1"/>
            </a:solidFill>
            <a:ln>
              <a:noFill/>
            </a:ln>
          </p:spPr>
          <p:txBody>
            <a:bodyPr rtlCol="0" anchor="ctr"/>
            <a:lstStyle/>
            <a:p>
              <a:pPr algn="ctr"/>
              <a:endParaRPr lang="en-US" sz="1400"/>
            </a:p>
          </p:txBody>
        </p:sp>
        <p:sp>
          <p:nvSpPr>
            <p:cNvPr id="13" name="Down Arrow 12"/>
            <p:cNvSpPr/>
            <p:nvPr/>
          </p:nvSpPr>
          <p:spPr>
            <a:xfrm>
              <a:off x="7481711" y="2836328"/>
              <a:ext cx="287866" cy="973672"/>
            </a:xfrm>
            <a:prstGeom prst="downArrow">
              <a:avLst/>
            </a:prstGeom>
            <a:solidFill>
              <a:srgbClr val="7F7F7F"/>
            </a:solidFill>
            <a:ln>
              <a:noFill/>
            </a:ln>
          </p:spPr>
          <p:txBody>
            <a:bodyPr rtlCol="0" anchor="ctr"/>
            <a:lstStyle/>
            <a:p>
              <a:pPr algn="ctr"/>
              <a:endParaRPr lang="en-US" sz="1400"/>
            </a:p>
          </p:txBody>
        </p:sp>
        <p:sp>
          <p:nvSpPr>
            <p:cNvPr id="14" name="Down Arrow 13"/>
            <p:cNvSpPr/>
            <p:nvPr/>
          </p:nvSpPr>
          <p:spPr>
            <a:xfrm rot="16200000">
              <a:off x="2819400" y="1981201"/>
              <a:ext cx="228600" cy="1143000"/>
            </a:xfrm>
            <a:prstGeom prst="downArrow">
              <a:avLst/>
            </a:prstGeom>
            <a:solidFill>
              <a:schemeClr val="accent1"/>
            </a:solidFill>
            <a:ln>
              <a:noFill/>
            </a:ln>
          </p:spPr>
          <p:txBody>
            <a:bodyPr rtlCol="0" anchor="ctr"/>
            <a:lstStyle/>
            <a:p>
              <a:pPr algn="ctr"/>
              <a:endParaRPr lang="en-US" sz="1400"/>
            </a:p>
          </p:txBody>
        </p:sp>
        <p:sp>
          <p:nvSpPr>
            <p:cNvPr id="15" name="Rectangle 14"/>
            <p:cNvSpPr/>
            <p:nvPr/>
          </p:nvSpPr>
          <p:spPr>
            <a:xfrm>
              <a:off x="2362200" y="2971799"/>
              <a:ext cx="152400" cy="304801"/>
            </a:xfrm>
            <a:prstGeom prst="rect">
              <a:avLst/>
            </a:prstGeom>
            <a:solidFill>
              <a:schemeClr val="accent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16" name="TextBox 15"/>
            <p:cNvSpPr txBox="1"/>
            <p:nvPr/>
          </p:nvSpPr>
          <p:spPr>
            <a:xfrm>
              <a:off x="6819131" y="3810001"/>
              <a:ext cx="1771153" cy="590931"/>
            </a:xfrm>
            <a:prstGeom prst="rect">
              <a:avLst/>
            </a:prstGeom>
            <a:noFill/>
          </p:spPr>
          <p:txBody>
            <a:bodyPr wrap="none" rtlCol="0">
              <a:spAutoFit/>
            </a:bodyPr>
            <a:lstStyle/>
            <a:p>
              <a:pPr algn="ctr"/>
              <a:r>
                <a:rPr lang="en-US" sz="1200" dirty="0" err="1"/>
                <a:t>a</a:t>
              </a:r>
              <a:r>
                <a:rPr lang="en-US" sz="1200" baseline="-25000" dirty="0" err="1"/>
                <a:t>i</a:t>
              </a:r>
              <a:r>
                <a:rPr lang="en-US" sz="1200" dirty="0"/>
                <a:t> </a:t>
              </a:r>
              <a:r>
                <a:rPr lang="en-US" sz="1200" dirty="0">
                  <a:sym typeface="Symbol"/>
                </a:rPr>
                <a:t></a:t>
              </a:r>
              <a:r>
                <a:rPr lang="en-US" sz="1200" dirty="0"/>
                <a:t> A with</a:t>
              </a:r>
              <a:br>
                <a:rPr lang="en-US" sz="1200" dirty="0"/>
              </a:br>
              <a:r>
                <a:rPr lang="en-US" sz="1200" dirty="0"/>
                <a:t>“support graph”</a:t>
              </a:r>
            </a:p>
          </p:txBody>
        </p:sp>
        <p:sp>
          <p:nvSpPr>
            <p:cNvPr id="17" name="TextBox 16"/>
            <p:cNvSpPr txBox="1"/>
            <p:nvPr/>
          </p:nvSpPr>
          <p:spPr>
            <a:xfrm>
              <a:off x="4876800" y="2438400"/>
              <a:ext cx="998962" cy="401249"/>
            </a:xfrm>
            <a:prstGeom prst="rect">
              <a:avLst/>
            </a:prstGeom>
            <a:noFill/>
          </p:spPr>
          <p:txBody>
            <a:bodyPr wrap="none" rtlCol="0">
              <a:spAutoFit/>
            </a:bodyPr>
            <a:lstStyle/>
            <a:p>
              <a:r>
                <a:rPr lang="en-US" sz="1600" dirty="0"/>
                <a:t>M</a:t>
              </a:r>
              <a:r>
                <a:rPr lang="en-US" sz="1200" b="0" dirty="0"/>
                <a:t>(T,Q,A)</a:t>
              </a:r>
              <a:endParaRPr lang="en-US" sz="1600" b="0" dirty="0"/>
            </a:p>
          </p:txBody>
        </p:sp>
        <p:sp>
          <p:nvSpPr>
            <p:cNvPr id="18" name="Down Arrow 17"/>
            <p:cNvSpPr/>
            <p:nvPr/>
          </p:nvSpPr>
          <p:spPr>
            <a:xfrm rot="10800000">
              <a:off x="3657600" y="3352800"/>
              <a:ext cx="228600" cy="381000"/>
            </a:xfrm>
            <a:prstGeom prst="downArrow">
              <a:avLst/>
            </a:prstGeom>
            <a:solidFill>
              <a:schemeClr val="bg1">
                <a:lumMod val="50000"/>
              </a:schemeClr>
            </a:solidFill>
            <a:ln>
              <a:noFill/>
            </a:ln>
          </p:spPr>
          <p:txBody>
            <a:bodyPr rtlCol="0" anchor="ctr"/>
            <a:lstStyle/>
            <a:p>
              <a:pPr algn="ctr"/>
              <a:endParaRPr lang="en-US" sz="1400"/>
            </a:p>
          </p:txBody>
        </p:sp>
        <p:sp>
          <p:nvSpPr>
            <p:cNvPr id="19" name="Rectangle 18"/>
            <p:cNvSpPr/>
            <p:nvPr/>
          </p:nvSpPr>
          <p:spPr>
            <a:xfrm>
              <a:off x="2971800" y="3733800"/>
              <a:ext cx="1371600" cy="685800"/>
            </a:xfrm>
            <a:prstGeom prst="rect">
              <a:avLst/>
            </a:prstGeom>
            <a:solidFill>
              <a:schemeClr val="bg1">
                <a:lumMod val="50000"/>
              </a:schemeClr>
            </a:solidFill>
            <a:ln>
              <a:noFill/>
            </a:ln>
          </p:spPr>
          <p:txBody>
            <a:bodyPr rtlCol="0" anchor="ctr"/>
            <a:lstStyle/>
            <a:p>
              <a:pPr algn="ctr"/>
              <a:r>
                <a:rPr lang="en-US" sz="1400" b="0" dirty="0">
                  <a:solidFill>
                    <a:schemeClr val="bg1"/>
                  </a:solidFill>
                </a:rPr>
                <a:t>Textual “glue”</a:t>
              </a:r>
            </a:p>
          </p:txBody>
        </p:sp>
        <p:sp>
          <p:nvSpPr>
            <p:cNvPr id="20" name="Rectangle 19"/>
            <p:cNvSpPr/>
            <p:nvPr/>
          </p:nvSpPr>
          <p:spPr>
            <a:xfrm rot="16200000">
              <a:off x="7239000" y="2514600"/>
              <a:ext cx="152401" cy="762002"/>
            </a:xfrm>
            <a:prstGeom prst="rect">
              <a:avLst/>
            </a:prstGeom>
            <a:solidFill>
              <a:srgbClr val="7F7F7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grpSp>
        <p:nvGrpSpPr>
          <p:cNvPr id="24" name="Group 23"/>
          <p:cNvGrpSpPr/>
          <p:nvPr/>
        </p:nvGrpSpPr>
        <p:grpSpPr>
          <a:xfrm>
            <a:off x="1371600" y="3352800"/>
            <a:ext cx="6477000" cy="1828800"/>
            <a:chOff x="1447800" y="4800600"/>
            <a:chExt cx="6477000" cy="182880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05400"/>
              <a:ext cx="2691274" cy="125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18" t="27948" r="42603" b="10523"/>
            <a:stretch/>
          </p:blipFill>
          <p:spPr bwMode="auto">
            <a:xfrm>
              <a:off x="1752600" y="4829272"/>
              <a:ext cx="2590800" cy="18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bwMode="auto">
            <a:xfrm>
              <a:off x="1447800" y="4800600"/>
              <a:ext cx="6477000" cy="1828800"/>
            </a:xfrm>
            <a:prstGeom prst="rect">
              <a:avLst/>
            </a:prstGeom>
            <a:noFill/>
            <a:ln w="9525" cap="flat" cmpd="sng" algn="ctr">
              <a:solidFill>
                <a:schemeClr val="accent6"/>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6" name="Rectangle 25"/>
          <p:cNvSpPr/>
          <p:nvPr/>
        </p:nvSpPr>
        <p:spPr>
          <a:xfrm>
            <a:off x="4447607" y="3244334"/>
            <a:ext cx="248786" cy="369332"/>
          </a:xfrm>
          <a:prstGeom prst="rect">
            <a:avLst/>
          </a:prstGeom>
        </p:spPr>
        <p:txBody>
          <a:bodyPr wrap="none">
            <a:spAutoFit/>
          </a:bodyPr>
          <a:lstStyle/>
          <a:p>
            <a:r>
              <a:rPr lang="en-US" b="0" dirty="0"/>
              <a:t> </a:t>
            </a:r>
            <a:endParaRPr lang="en-US" dirty="0"/>
          </a:p>
        </p:txBody>
      </p:sp>
      <p:sp>
        <p:nvSpPr>
          <p:cNvPr id="27" name="Title 26"/>
          <p:cNvSpPr>
            <a:spLocks noGrp="1"/>
          </p:cNvSpPr>
          <p:nvPr>
            <p:ph type="title"/>
          </p:nvPr>
        </p:nvSpPr>
        <p:spPr/>
        <p:txBody>
          <a:bodyPr/>
          <a:lstStyle/>
          <a:p>
            <a:r>
              <a:rPr lang="en-US" dirty="0"/>
              <a:t>ILP Solver for Aristo</a:t>
            </a:r>
          </a:p>
        </p:txBody>
      </p:sp>
      <p:sp>
        <p:nvSpPr>
          <p:cNvPr id="2" name="Slide Number Placeholder 1"/>
          <p:cNvSpPr>
            <a:spLocks noGrp="1"/>
          </p:cNvSpPr>
          <p:nvPr>
            <p:ph type="sldNum" sz="quarter" idx="12"/>
          </p:nvPr>
        </p:nvSpPr>
        <p:spPr/>
        <p:txBody>
          <a:bodyPr/>
          <a:lstStyle/>
          <a:p>
            <a:fld id="{2950F06C-DC55-49E8-966D-651E62CB7ADF}" type="slidenum">
              <a:rPr lang="en-US" smtClean="0"/>
              <a:pPr/>
              <a:t>21</a:t>
            </a:fld>
            <a:endParaRPr lang="en-US"/>
          </a:p>
        </p:txBody>
      </p:sp>
    </p:spTree>
    <p:extLst>
      <p:ext uri="{BB962C8B-B14F-4D97-AF65-F5344CB8AC3E}">
        <p14:creationId xmlns:p14="http://schemas.microsoft.com/office/powerpoint/2010/main" val="310901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2039928"/>
            <a:ext cx="8001000" cy="4360872"/>
          </a:xfrm>
          <a:prstGeom prst="rect">
            <a:avLst/>
          </a:prstGeom>
        </p:spPr>
      </p:pic>
      <p:sp>
        <p:nvSpPr>
          <p:cNvPr id="4" name="Slide Number Placeholder 3"/>
          <p:cNvSpPr>
            <a:spLocks noGrp="1"/>
          </p:cNvSpPr>
          <p:nvPr>
            <p:ph type="sldNum" sz="quarter" idx="12"/>
          </p:nvPr>
        </p:nvSpPr>
        <p:spPr/>
        <p:txBody>
          <a:bodyPr/>
          <a:lstStyle/>
          <a:p>
            <a:fld id="{2950F06C-DC55-49E8-966D-651E62CB7ADF}" type="slidenum">
              <a:rPr lang="en-US" smtClean="0"/>
              <a:pPr/>
              <a:t>22</a:t>
            </a:fld>
            <a:endParaRPr lang="en-US"/>
          </a:p>
        </p:txBody>
      </p:sp>
      <p:sp>
        <p:nvSpPr>
          <p:cNvPr id="14" name="TextBox 13"/>
          <p:cNvSpPr txBox="1"/>
          <p:nvPr/>
        </p:nvSpPr>
        <p:spPr>
          <a:xfrm>
            <a:off x="250013" y="762000"/>
            <a:ext cx="5544331" cy="764312"/>
          </a:xfrm>
          <a:prstGeom prst="rect">
            <a:avLst/>
          </a:prstGeom>
          <a:solidFill>
            <a:schemeClr val="accent1">
              <a:lumMod val="20000"/>
              <a:lumOff val="80000"/>
            </a:schemeClr>
          </a:solidFill>
        </p:spPr>
        <p:txBody>
          <a:bodyPr wrap="none" rtlCol="0">
            <a:spAutoFit/>
          </a:bodyPr>
          <a:lstStyle/>
          <a:p>
            <a:pPr>
              <a:lnSpc>
                <a:spcPct val="110000"/>
              </a:lnSpc>
            </a:pPr>
            <a:r>
              <a:rPr lang="en-US" sz="2000" b="0" dirty="0"/>
              <a:t>Search for the best </a:t>
            </a:r>
            <a:r>
              <a:rPr lang="en-US" sz="2000" dirty="0"/>
              <a:t>Support Graph</a:t>
            </a:r>
            <a:r>
              <a:rPr lang="en-US" sz="2000" b="0" dirty="0"/>
              <a:t> connecting</a:t>
            </a:r>
            <a:br>
              <a:rPr lang="en-US" sz="2000" b="0" dirty="0"/>
            </a:br>
            <a:r>
              <a:rPr lang="en-US" sz="2000" b="0" dirty="0"/>
              <a:t>the Question to an Answer through Tables.</a:t>
            </a:r>
          </a:p>
        </p:txBody>
      </p:sp>
      <p:sp>
        <p:nvSpPr>
          <p:cNvPr id="8" name="TextBox 7"/>
          <p:cNvSpPr txBox="1"/>
          <p:nvPr/>
        </p:nvSpPr>
        <p:spPr>
          <a:xfrm rot="20972274">
            <a:off x="6228778" y="667296"/>
            <a:ext cx="2478564" cy="1015663"/>
          </a:xfrm>
          <a:prstGeom prst="rect">
            <a:avLst/>
          </a:prstGeom>
          <a:noFill/>
        </p:spPr>
        <p:txBody>
          <a:bodyPr wrap="none" rtlCol="0">
            <a:spAutoFit/>
          </a:bodyPr>
          <a:lstStyle/>
          <a:p>
            <a:r>
              <a:rPr lang="en-US" sz="2000" b="0" dirty="0">
                <a:solidFill>
                  <a:srgbClr val="FF0000"/>
                </a:solidFill>
                <a:latin typeface="+mn-lt"/>
                <a:cs typeface="Bradley Hand Bold"/>
              </a:rPr>
              <a:t>Link this information</a:t>
            </a:r>
            <a:br>
              <a:rPr lang="en-US" sz="2000" b="0" dirty="0">
                <a:solidFill>
                  <a:srgbClr val="FF0000"/>
                </a:solidFill>
                <a:latin typeface="+mn-lt"/>
                <a:cs typeface="Bradley Hand Bold"/>
              </a:rPr>
            </a:br>
            <a:r>
              <a:rPr lang="en-US" sz="2000" b="0" dirty="0">
                <a:solidFill>
                  <a:srgbClr val="FF0000"/>
                </a:solidFill>
                <a:latin typeface="+mn-lt"/>
                <a:cs typeface="Bradley Hand Bold"/>
              </a:rPr>
              <a:t>to identify the best</a:t>
            </a:r>
            <a:br>
              <a:rPr lang="en-US" sz="2000" b="0" dirty="0">
                <a:solidFill>
                  <a:srgbClr val="FF0000"/>
                </a:solidFill>
                <a:latin typeface="+mn-lt"/>
                <a:cs typeface="Bradley Hand Bold"/>
              </a:rPr>
            </a:br>
            <a:r>
              <a:rPr lang="en-US" sz="2000" b="0" dirty="0">
                <a:solidFill>
                  <a:srgbClr val="FF0000"/>
                </a:solidFill>
                <a:latin typeface="+mn-lt"/>
                <a:cs typeface="Bradley Hand Bold"/>
              </a:rPr>
              <a:t>supported answer!</a:t>
            </a:r>
          </a:p>
        </p:txBody>
      </p:sp>
      <p:sp>
        <p:nvSpPr>
          <p:cNvPr id="3" name="Title 2"/>
          <p:cNvSpPr>
            <a:spLocks noGrp="1"/>
          </p:cNvSpPr>
          <p:nvPr>
            <p:ph type="title"/>
          </p:nvPr>
        </p:nvSpPr>
        <p:spPr/>
        <p:txBody>
          <a:bodyPr/>
          <a:lstStyle/>
          <a:p>
            <a:r>
              <a:rPr lang="en-US" dirty="0"/>
              <a:t>ILP Solver: Main Idea</a:t>
            </a:r>
          </a:p>
        </p:txBody>
      </p:sp>
    </p:spTree>
    <p:custDataLst>
      <p:tags r:id="rId1"/>
    </p:custDataLst>
    <p:extLst>
      <p:ext uri="{BB962C8B-B14F-4D97-AF65-F5344CB8AC3E}">
        <p14:creationId xmlns:p14="http://schemas.microsoft.com/office/powerpoint/2010/main" val="1639446049"/>
      </p:ext>
    </p:extLst>
  </p:cSld>
  <p:clrMapOvr>
    <a:masterClrMapping/>
  </p:clrMapOvr>
  <mc:AlternateContent xmlns:mc="http://schemas.openxmlformats.org/markup-compatibility/2006" xmlns:p14="http://schemas.microsoft.com/office/powerpoint/2010/main">
    <mc:Choice Requires="p14">
      <p:transition spd="slow" p14:dur="2000" advTm="32030"/>
    </mc:Choice>
    <mc:Fallback xmlns="">
      <p:transition xmlns:p14="http://schemas.microsoft.com/office/powerpoint/2010/main" spd="slow" advTm="3203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50F06C-DC55-49E8-966D-651E62CB7ADF}" type="slidenum">
              <a:rPr lang="en-US" smtClean="0"/>
              <a:pPr/>
              <a:t>23</a:t>
            </a:fld>
            <a:endParaRPr lang="en-US"/>
          </a:p>
        </p:txBody>
      </p:sp>
      <p:sp>
        <p:nvSpPr>
          <p:cNvPr id="11" name="TextBox 10"/>
          <p:cNvSpPr txBox="1"/>
          <p:nvPr/>
        </p:nvSpPr>
        <p:spPr>
          <a:xfrm>
            <a:off x="250013" y="762000"/>
            <a:ext cx="5544331" cy="764312"/>
          </a:xfrm>
          <a:prstGeom prst="rect">
            <a:avLst/>
          </a:prstGeom>
          <a:solidFill>
            <a:schemeClr val="accent1">
              <a:lumMod val="20000"/>
              <a:lumOff val="80000"/>
            </a:schemeClr>
          </a:solidFill>
        </p:spPr>
        <p:txBody>
          <a:bodyPr wrap="none" rtlCol="0">
            <a:spAutoFit/>
          </a:bodyPr>
          <a:lstStyle/>
          <a:p>
            <a:pPr>
              <a:lnSpc>
                <a:spcPct val="110000"/>
              </a:lnSpc>
            </a:pPr>
            <a:r>
              <a:rPr lang="en-US" sz="2000" b="0" dirty="0"/>
              <a:t>Search for the best </a:t>
            </a:r>
            <a:r>
              <a:rPr lang="en-US" sz="2000" dirty="0"/>
              <a:t>Support Graph</a:t>
            </a:r>
            <a:r>
              <a:rPr lang="en-US" sz="2000" b="0" dirty="0"/>
              <a:t> connecting</a:t>
            </a:r>
            <a:br>
              <a:rPr lang="en-US" sz="2000" b="0" dirty="0"/>
            </a:br>
            <a:r>
              <a:rPr lang="en-US" sz="2000" b="0" dirty="0"/>
              <a:t>the Question to an Answer through Tables.</a:t>
            </a:r>
          </a:p>
        </p:txBody>
      </p:sp>
      <p:sp>
        <p:nvSpPr>
          <p:cNvPr id="12" name="TextBox 11"/>
          <p:cNvSpPr txBox="1"/>
          <p:nvPr/>
        </p:nvSpPr>
        <p:spPr>
          <a:xfrm rot="20972274">
            <a:off x="6228778" y="667296"/>
            <a:ext cx="2478564" cy="1015663"/>
          </a:xfrm>
          <a:prstGeom prst="rect">
            <a:avLst/>
          </a:prstGeom>
          <a:noFill/>
        </p:spPr>
        <p:txBody>
          <a:bodyPr wrap="none" rtlCol="0">
            <a:spAutoFit/>
          </a:bodyPr>
          <a:lstStyle/>
          <a:p>
            <a:r>
              <a:rPr lang="en-US" sz="2000" b="0" dirty="0">
                <a:solidFill>
                  <a:srgbClr val="FF0000"/>
                </a:solidFill>
                <a:latin typeface="+mn-lt"/>
                <a:cs typeface="Bradley Hand Bold"/>
              </a:rPr>
              <a:t>Link this information</a:t>
            </a:r>
            <a:br>
              <a:rPr lang="en-US" sz="2000" b="0" dirty="0">
                <a:solidFill>
                  <a:srgbClr val="FF0000"/>
                </a:solidFill>
                <a:latin typeface="+mn-lt"/>
                <a:cs typeface="Bradley Hand Bold"/>
              </a:rPr>
            </a:br>
            <a:r>
              <a:rPr lang="en-US" sz="2000" b="0" dirty="0">
                <a:solidFill>
                  <a:srgbClr val="FF0000"/>
                </a:solidFill>
                <a:latin typeface="+mn-lt"/>
                <a:cs typeface="Bradley Hand Bold"/>
              </a:rPr>
              <a:t>to identify the best</a:t>
            </a:r>
            <a:br>
              <a:rPr lang="en-US" sz="2000" b="0" dirty="0">
                <a:solidFill>
                  <a:srgbClr val="FF0000"/>
                </a:solidFill>
                <a:latin typeface="+mn-lt"/>
                <a:cs typeface="Bradley Hand Bold"/>
              </a:rPr>
            </a:br>
            <a:r>
              <a:rPr lang="en-US" sz="2000" b="0" dirty="0">
                <a:solidFill>
                  <a:srgbClr val="FF0000"/>
                </a:solidFill>
                <a:latin typeface="+mn-lt"/>
                <a:cs typeface="Bradley Hand Bold"/>
              </a:rPr>
              <a:t>supported answer!</a:t>
            </a:r>
          </a:p>
        </p:txBody>
      </p:sp>
      <p:pic>
        <p:nvPicPr>
          <p:cNvPr id="6" name="Picture 5"/>
          <p:cNvPicPr>
            <a:picLocks noChangeAspect="1"/>
          </p:cNvPicPr>
          <p:nvPr/>
        </p:nvPicPr>
        <p:blipFill>
          <a:blip r:embed="rId2"/>
          <a:stretch>
            <a:fillRect/>
          </a:stretch>
        </p:blipFill>
        <p:spPr>
          <a:xfrm>
            <a:off x="762000" y="2037052"/>
            <a:ext cx="7924800" cy="4363748"/>
          </a:xfrm>
          <a:prstGeom prst="rect">
            <a:avLst/>
          </a:prstGeom>
        </p:spPr>
      </p:pic>
      <p:sp>
        <p:nvSpPr>
          <p:cNvPr id="3" name="Title 2"/>
          <p:cNvSpPr>
            <a:spLocks noGrp="1"/>
          </p:cNvSpPr>
          <p:nvPr>
            <p:ph type="title"/>
          </p:nvPr>
        </p:nvSpPr>
        <p:spPr/>
        <p:txBody>
          <a:bodyPr/>
          <a:lstStyle/>
          <a:p>
            <a:r>
              <a:rPr lang="en-US" dirty="0"/>
              <a:t>ILP Solver: Main Idea</a:t>
            </a:r>
          </a:p>
        </p:txBody>
      </p:sp>
    </p:spTree>
    <p:extLst>
      <p:ext uri="{BB962C8B-B14F-4D97-AF65-F5344CB8AC3E}">
        <p14:creationId xmlns:p14="http://schemas.microsoft.com/office/powerpoint/2010/main" val="2701001635"/>
      </p:ext>
    </p:extLst>
  </p:cSld>
  <p:clrMapOvr>
    <a:masterClrMapping/>
  </p:clrMapOvr>
  <mc:AlternateContent xmlns:mc="http://schemas.openxmlformats.org/markup-compatibility/2006" xmlns:p14="http://schemas.microsoft.com/office/powerpoint/2010/main">
    <mc:Choice Requires="p14">
      <p:transition spd="slow" p14:dur="2000" advTm="23047"/>
    </mc:Choice>
    <mc:Fallback xmlns="">
      <p:transition xmlns:p14="http://schemas.microsoft.com/office/powerpoint/2010/main" spd="slow" advTm="230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50F06C-DC55-49E8-966D-651E62CB7ADF}" type="slidenum">
              <a:rPr lang="en-US" smtClean="0"/>
              <a:pPr/>
              <a:t>24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1461" y="2031417"/>
            <a:ext cx="8002024" cy="4369383"/>
          </a:xfrm>
          <a:prstGeom prst="rect">
            <a:avLst/>
          </a:prstGeom>
        </p:spPr>
      </p:pic>
      <p:sp>
        <p:nvSpPr>
          <p:cNvPr id="11" name="TextBox 10"/>
          <p:cNvSpPr txBox="1"/>
          <p:nvPr/>
        </p:nvSpPr>
        <p:spPr>
          <a:xfrm>
            <a:off x="250013" y="762000"/>
            <a:ext cx="5544331" cy="764312"/>
          </a:xfrm>
          <a:prstGeom prst="rect">
            <a:avLst/>
          </a:prstGeom>
          <a:solidFill>
            <a:schemeClr val="accent1">
              <a:lumMod val="20000"/>
              <a:lumOff val="80000"/>
            </a:schemeClr>
          </a:solidFill>
        </p:spPr>
        <p:txBody>
          <a:bodyPr wrap="none" rtlCol="0">
            <a:spAutoFit/>
          </a:bodyPr>
          <a:lstStyle/>
          <a:p>
            <a:pPr>
              <a:lnSpc>
                <a:spcPct val="110000"/>
              </a:lnSpc>
            </a:pPr>
            <a:r>
              <a:rPr lang="en-US" sz="2000" b="0" dirty="0"/>
              <a:t>Search for the best </a:t>
            </a:r>
            <a:r>
              <a:rPr lang="en-US" sz="2000" dirty="0"/>
              <a:t>Support Graph</a:t>
            </a:r>
            <a:r>
              <a:rPr lang="en-US" sz="2000" b="0" dirty="0"/>
              <a:t> connecting</a:t>
            </a:r>
            <a:br>
              <a:rPr lang="en-US" sz="2000" b="0" dirty="0"/>
            </a:br>
            <a:r>
              <a:rPr lang="en-US" sz="2000" b="0" dirty="0"/>
              <a:t>the Question to an Answer through Tables.</a:t>
            </a:r>
          </a:p>
        </p:txBody>
      </p:sp>
      <p:sp>
        <p:nvSpPr>
          <p:cNvPr id="12" name="TextBox 11"/>
          <p:cNvSpPr txBox="1"/>
          <p:nvPr/>
        </p:nvSpPr>
        <p:spPr>
          <a:xfrm rot="20972274">
            <a:off x="6228778" y="667296"/>
            <a:ext cx="2478564" cy="1015663"/>
          </a:xfrm>
          <a:prstGeom prst="rect">
            <a:avLst/>
          </a:prstGeom>
          <a:noFill/>
        </p:spPr>
        <p:txBody>
          <a:bodyPr wrap="none" rtlCol="0">
            <a:spAutoFit/>
          </a:bodyPr>
          <a:lstStyle/>
          <a:p>
            <a:r>
              <a:rPr lang="en-US" sz="2000" b="0" dirty="0">
                <a:solidFill>
                  <a:srgbClr val="FF0000"/>
                </a:solidFill>
                <a:latin typeface="+mn-lt"/>
                <a:cs typeface="Bradley Hand Bold"/>
              </a:rPr>
              <a:t>Link this information</a:t>
            </a:r>
            <a:br>
              <a:rPr lang="en-US" sz="2000" b="0" dirty="0">
                <a:solidFill>
                  <a:srgbClr val="FF0000"/>
                </a:solidFill>
                <a:latin typeface="+mn-lt"/>
                <a:cs typeface="Bradley Hand Bold"/>
              </a:rPr>
            </a:br>
            <a:r>
              <a:rPr lang="en-US" sz="2000" b="0" dirty="0">
                <a:solidFill>
                  <a:srgbClr val="FF0000"/>
                </a:solidFill>
                <a:latin typeface="+mn-lt"/>
                <a:cs typeface="Bradley Hand Bold"/>
              </a:rPr>
              <a:t>to identify the best</a:t>
            </a:r>
            <a:br>
              <a:rPr lang="en-US" sz="2000" b="0" dirty="0">
                <a:solidFill>
                  <a:srgbClr val="FF0000"/>
                </a:solidFill>
                <a:latin typeface="+mn-lt"/>
                <a:cs typeface="Bradley Hand Bold"/>
              </a:rPr>
            </a:br>
            <a:r>
              <a:rPr lang="en-US" sz="2000" b="0" dirty="0">
                <a:solidFill>
                  <a:srgbClr val="FF0000"/>
                </a:solidFill>
                <a:latin typeface="+mn-lt"/>
                <a:cs typeface="Bradley Hand Bold"/>
              </a:rPr>
              <a:t>supported answer!</a:t>
            </a:r>
          </a:p>
        </p:txBody>
      </p:sp>
      <p:sp>
        <p:nvSpPr>
          <p:cNvPr id="3" name="Title 2"/>
          <p:cNvSpPr>
            <a:spLocks noGrp="1"/>
          </p:cNvSpPr>
          <p:nvPr>
            <p:ph type="title"/>
          </p:nvPr>
        </p:nvSpPr>
        <p:spPr/>
        <p:txBody>
          <a:bodyPr/>
          <a:lstStyle/>
          <a:p>
            <a:r>
              <a:rPr lang="en-US" dirty="0"/>
              <a:t>ILP Solver: Main Idea</a:t>
            </a:r>
          </a:p>
        </p:txBody>
      </p:sp>
    </p:spTree>
    <p:extLst>
      <p:ext uri="{BB962C8B-B14F-4D97-AF65-F5344CB8AC3E}">
        <p14:creationId xmlns:p14="http://schemas.microsoft.com/office/powerpoint/2010/main" val="3649199836"/>
      </p:ext>
    </p:extLst>
  </p:cSld>
  <p:clrMapOvr>
    <a:masterClrMapping/>
  </p:clrMapOvr>
  <mc:AlternateContent xmlns:mc="http://schemas.openxmlformats.org/markup-compatibility/2006" xmlns:p14="http://schemas.microsoft.com/office/powerpoint/2010/main">
    <mc:Choice Requires="p14">
      <p:transition spd="slow" p14:dur="2000" advTm="50813"/>
    </mc:Choice>
    <mc:Fallback xmlns="">
      <p:transition xmlns:p14="http://schemas.microsoft.com/office/powerpoint/2010/main" spd="slow" advTm="50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Textual “Glue” (Easy Cases)</a:t>
            </a:r>
          </a:p>
        </p:txBody>
      </p:sp>
      <p:sp>
        <p:nvSpPr>
          <p:cNvPr id="3" name="Content Placeholder 2"/>
          <p:cNvSpPr>
            <a:spLocks noGrp="1"/>
          </p:cNvSpPr>
          <p:nvPr>
            <p:ph idx="1"/>
          </p:nvPr>
        </p:nvSpPr>
        <p:spPr/>
        <p:txBody>
          <a:bodyPr/>
          <a:lstStyle/>
          <a:p>
            <a:r>
              <a:rPr lang="en-US" dirty="0"/>
              <a:t>dog </a:t>
            </a:r>
            <a:r>
              <a:rPr lang="en-US" dirty="0">
                <a:sym typeface="Wingdings" pitchFamily="2" charset="2"/>
              </a:rPr>
              <a:t></a:t>
            </a:r>
            <a:r>
              <a:rPr lang="en-US" dirty="0"/>
              <a:t> animal     </a:t>
            </a:r>
          </a:p>
          <a:p>
            <a:pPr marL="0" indent="0">
              <a:buNone/>
            </a:pPr>
            <a:endParaRPr lang="en-US" dirty="0"/>
          </a:p>
          <a:p>
            <a:r>
              <a:rPr lang="en-US" dirty="0"/>
              <a:t> brick house </a:t>
            </a:r>
            <a:r>
              <a:rPr lang="en-US" dirty="0">
                <a:sym typeface="Wingdings" pitchFamily="2" charset="2"/>
              </a:rPr>
              <a:t> </a:t>
            </a:r>
            <a:r>
              <a:rPr lang="en-US" dirty="0"/>
              <a:t>house of brick </a:t>
            </a:r>
            <a:r>
              <a:rPr lang="en-US" dirty="0">
                <a:solidFill>
                  <a:srgbClr val="FF0000"/>
                </a:solidFill>
              </a:rPr>
              <a:t>[paraphrase]</a:t>
            </a:r>
          </a:p>
          <a:p>
            <a:pPr marL="0" indent="0">
              <a:buNone/>
            </a:pPr>
            <a:endParaRPr lang="en-US" dirty="0"/>
          </a:p>
          <a:p>
            <a:r>
              <a:rPr lang="en-US" dirty="0"/>
              <a:t>car production </a:t>
            </a:r>
            <a:r>
              <a:rPr lang="en-US" dirty="0">
                <a:sym typeface="Wingdings" pitchFamily="2" charset="2"/>
              </a:rPr>
              <a:t></a:t>
            </a:r>
            <a:r>
              <a:rPr lang="en-US" dirty="0"/>
              <a:t> produce vehicles                               </a:t>
            </a:r>
            <a:r>
              <a:rPr lang="en-US" dirty="0">
                <a:solidFill>
                  <a:srgbClr val="FF0000"/>
                </a:solidFill>
              </a:rPr>
              <a:t>[verb nominalization + generalization]</a:t>
            </a:r>
          </a:p>
          <a:p>
            <a:endParaRPr lang="en-US" dirty="0"/>
          </a:p>
          <a:p>
            <a:r>
              <a:rPr lang="en-US" dirty="0"/>
              <a:t>copper nail </a:t>
            </a:r>
            <a:r>
              <a:rPr lang="en-US" dirty="0">
                <a:sym typeface="Wingdings" pitchFamily="2" charset="2"/>
              </a:rPr>
              <a:t> </a:t>
            </a:r>
            <a:r>
              <a:rPr lang="en-US" dirty="0"/>
              <a:t>nail   </a:t>
            </a:r>
            <a:r>
              <a:rPr lang="en-US" dirty="0">
                <a:solidFill>
                  <a:srgbClr val="FF0000"/>
                </a:solidFill>
              </a:rPr>
              <a:t>[dropping modifier]</a:t>
            </a:r>
          </a:p>
          <a:p>
            <a:endParaRPr lang="en-US" dirty="0"/>
          </a:p>
          <a:p>
            <a:endParaRPr lang="en-US" dirty="0"/>
          </a:p>
          <a:p>
            <a:r>
              <a:rPr lang="en-US" dirty="0"/>
              <a:t>good habit </a:t>
            </a:r>
            <a:r>
              <a:rPr lang="en-US" dirty="0">
                <a:sym typeface="Wingdings" pitchFamily="2" charset="2"/>
              </a:rPr>
              <a:t> </a:t>
            </a:r>
            <a:r>
              <a:rPr lang="en-US" dirty="0"/>
              <a:t>bad habit  </a:t>
            </a:r>
            <a:r>
              <a:rPr lang="en-US" dirty="0">
                <a:solidFill>
                  <a:srgbClr val="FF0000"/>
                </a:solidFill>
              </a:rPr>
              <a:t>[dropping modifier </a:t>
            </a:r>
            <a:r>
              <a:rPr lang="en-US" b="1" i="1" u="sng" dirty="0">
                <a:solidFill>
                  <a:srgbClr val="FF0000"/>
                </a:solidFill>
              </a:rPr>
              <a:t>fails</a:t>
            </a:r>
            <a:r>
              <a:rPr lang="en-US" dirty="0">
                <a:solidFill>
                  <a:srgbClr val="FF0000"/>
                </a:solidFill>
              </a:rPr>
              <a:t>]</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2950F06C-DC55-49E8-966D-651E62CB7ADF}" type="slidenum">
              <a:rPr lang="en-US" smtClean="0"/>
              <a:pPr/>
              <a:t>25</a:t>
            </a:fld>
            <a:endParaRPr lang="en-US"/>
          </a:p>
        </p:txBody>
      </p:sp>
    </p:spTree>
    <p:extLst>
      <p:ext uri="{BB962C8B-B14F-4D97-AF65-F5344CB8AC3E}">
        <p14:creationId xmlns:p14="http://schemas.microsoft.com/office/powerpoint/2010/main" val="13795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Textual “Glue” (Difficult Cases)</a:t>
            </a:r>
          </a:p>
        </p:txBody>
      </p:sp>
      <p:sp>
        <p:nvSpPr>
          <p:cNvPr id="3" name="Content Placeholder 2"/>
          <p:cNvSpPr>
            <a:spLocks noGrp="1"/>
          </p:cNvSpPr>
          <p:nvPr>
            <p:ph idx="1"/>
          </p:nvPr>
        </p:nvSpPr>
        <p:spPr/>
        <p:txBody>
          <a:bodyPr/>
          <a:lstStyle/>
          <a:p>
            <a:r>
              <a:rPr lang="en-US" dirty="0"/>
              <a:t>Measured the quantity of rainfall </a:t>
            </a:r>
            <a:r>
              <a:rPr lang="en-US" dirty="0">
                <a:sym typeface="Wingdings" pitchFamily="2" charset="2"/>
              </a:rPr>
              <a:t>                    </a:t>
            </a:r>
            <a:r>
              <a:rPr lang="en-US" dirty="0"/>
              <a:t> measuring liquid volume</a:t>
            </a:r>
          </a:p>
          <a:p>
            <a:pPr marL="0" indent="0">
              <a:buNone/>
            </a:pPr>
            <a:r>
              <a:rPr lang="en-US" dirty="0"/>
              <a:t> </a:t>
            </a:r>
          </a:p>
          <a:p>
            <a:r>
              <a:rPr lang="en-US" dirty="0"/>
              <a:t>Magma cooling causes X </a:t>
            </a:r>
            <a:r>
              <a:rPr lang="en-US" dirty="0">
                <a:sym typeface="Wingdings" pitchFamily="2" charset="2"/>
              </a:rPr>
              <a:t>                                             </a:t>
            </a:r>
            <a:r>
              <a:rPr lang="en-US" dirty="0"/>
              <a:t>when magma cools X happens</a:t>
            </a:r>
          </a:p>
          <a:p>
            <a:pPr marL="0" indent="0">
              <a:buNone/>
            </a:pPr>
            <a:r>
              <a:rPr lang="en-US" dirty="0"/>
              <a:t> </a:t>
            </a:r>
          </a:p>
          <a:p>
            <a:r>
              <a:rPr lang="en-US" dirty="0"/>
              <a:t>Skull </a:t>
            </a:r>
            <a:r>
              <a:rPr lang="en-US" dirty="0">
                <a:sym typeface="Wingdings" pitchFamily="2" charset="2"/>
              </a:rPr>
              <a:t></a:t>
            </a:r>
            <a:r>
              <a:rPr lang="en-US" dirty="0"/>
              <a:t>hard body part</a:t>
            </a:r>
          </a:p>
          <a:p>
            <a:endParaRPr lang="en-US" dirty="0"/>
          </a:p>
          <a:p>
            <a:pPr marL="0" indent="0" algn="ctr">
              <a:buNone/>
            </a:pPr>
            <a:r>
              <a:rPr lang="en-US" b="1" dirty="0">
                <a:solidFill>
                  <a:srgbClr val="FF0000"/>
                </a:solidFill>
              </a:rPr>
              <a:t>Textual entailment/similarity is essential</a:t>
            </a:r>
          </a:p>
        </p:txBody>
      </p:sp>
      <p:sp>
        <p:nvSpPr>
          <p:cNvPr id="4" name="Slide Number Placeholder 3"/>
          <p:cNvSpPr>
            <a:spLocks noGrp="1"/>
          </p:cNvSpPr>
          <p:nvPr>
            <p:ph type="sldNum" sz="quarter" idx="12"/>
          </p:nvPr>
        </p:nvSpPr>
        <p:spPr/>
        <p:txBody>
          <a:bodyPr/>
          <a:lstStyle/>
          <a:p>
            <a:fld id="{2950F06C-DC55-49E8-966D-651E62CB7ADF}" type="slidenum">
              <a:rPr lang="en-US" smtClean="0"/>
              <a:pPr/>
              <a:t>26</a:t>
            </a:fld>
            <a:endParaRPr lang="en-US"/>
          </a:p>
        </p:txBody>
      </p:sp>
      <p:grpSp>
        <p:nvGrpSpPr>
          <p:cNvPr id="5" name="Group 4"/>
          <p:cNvGrpSpPr/>
          <p:nvPr/>
        </p:nvGrpSpPr>
        <p:grpSpPr>
          <a:xfrm>
            <a:off x="3505200" y="4714814"/>
            <a:ext cx="1899634" cy="2000372"/>
            <a:chOff x="7086600" y="533400"/>
            <a:chExt cx="1899634" cy="2000372"/>
          </a:xfrm>
        </p:grpSpPr>
        <p:pic>
          <p:nvPicPr>
            <p:cNvPr id="6" name="Picture 5" descr="HALO"/>
            <p:cNvPicPr>
              <a:picLocks noChangeAspect="1" noChangeArrowheads="1"/>
            </p:cNvPicPr>
            <p:nvPr/>
          </p:nvPicPr>
          <p:blipFill>
            <a:blip r:embed="rId2" cstate="print"/>
            <a:srcRect l="17346" t="2705" r="17889" b="10753"/>
            <a:stretch>
              <a:fillRect/>
            </a:stretch>
          </p:blipFill>
          <p:spPr bwMode="auto">
            <a:xfrm>
              <a:off x="7086600" y="533400"/>
              <a:ext cx="1899634" cy="2000372"/>
            </a:xfrm>
            <a:prstGeom prst="rect">
              <a:avLst/>
            </a:prstGeom>
            <a:noFill/>
          </p:spPr>
        </p:pic>
        <p:sp>
          <p:nvSpPr>
            <p:cNvPr id="7" name="Rectangle 6"/>
            <p:cNvSpPr/>
            <p:nvPr/>
          </p:nvSpPr>
          <p:spPr bwMode="auto">
            <a:xfrm>
              <a:off x="7543800" y="1219200"/>
              <a:ext cx="838200" cy="457200"/>
            </a:xfrm>
            <a:prstGeom prst="rect">
              <a:avLst/>
            </a:prstGeom>
            <a:solidFill>
              <a:schemeClr val="tx1"/>
            </a:solidFill>
            <a:ln w="19050" cap="flat" cmpd="sng" algn="ctr">
              <a:noFill/>
              <a:prstDash val="solid"/>
              <a:round/>
              <a:headEnd type="none" w="med" len="med"/>
              <a:tailEnd type="triangle"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80455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1645807953"/>
              </p:ext>
            </p:extLst>
          </p:nvPr>
        </p:nvGraphicFramePr>
        <p:xfrm>
          <a:off x="1066800" y="1487269"/>
          <a:ext cx="604520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950F06C-DC55-49E8-966D-651E62CB7ADF}" type="slidenum">
              <a:rPr lang="en-US" smtClean="0"/>
              <a:pPr/>
              <a:t>27</a:t>
            </a:fld>
            <a:endParaRPr lang="en-US"/>
          </a:p>
        </p:txBody>
      </p:sp>
      <p:grpSp>
        <p:nvGrpSpPr>
          <p:cNvPr id="6" name="Group 5"/>
          <p:cNvGrpSpPr/>
          <p:nvPr/>
        </p:nvGrpSpPr>
        <p:grpSpPr>
          <a:xfrm>
            <a:off x="5651500" y="2514600"/>
            <a:ext cx="505605" cy="1541244"/>
            <a:chOff x="3886200" y="1811556"/>
            <a:chExt cx="505605" cy="1541244"/>
          </a:xfrm>
        </p:grpSpPr>
        <p:sp>
          <p:nvSpPr>
            <p:cNvPr id="7" name="Rectangle 6"/>
            <p:cNvSpPr/>
            <p:nvPr/>
          </p:nvSpPr>
          <p:spPr bwMode="auto">
            <a:xfrm>
              <a:off x="3965575" y="2116356"/>
              <a:ext cx="377825" cy="1236444"/>
            </a:xfrm>
            <a:prstGeom prst="rect">
              <a:avLst/>
            </a:prstGeom>
            <a:solidFill>
              <a:schemeClr val="accent4">
                <a:lumMod val="50000"/>
              </a:schemeClr>
            </a:solidFill>
            <a:ln w="19050" cap="flat" cmpd="sng" algn="ctr">
              <a:solidFill>
                <a:schemeClr val="accent4">
                  <a:lumMod val="50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p:cNvSpPr txBox="1"/>
            <p:nvPr/>
          </p:nvSpPr>
          <p:spPr>
            <a:xfrm>
              <a:off x="3886200" y="1811556"/>
              <a:ext cx="505605" cy="307777"/>
            </a:xfrm>
            <a:prstGeom prst="rect">
              <a:avLst/>
            </a:prstGeom>
            <a:solidFill>
              <a:schemeClr val="bg1"/>
            </a:solidFill>
            <a:ln>
              <a:noFill/>
            </a:ln>
          </p:spPr>
          <p:txBody>
            <a:bodyPr wrap="none" rtlCol="0">
              <a:spAutoFit/>
            </a:bodyPr>
            <a:lstStyle/>
            <a:p>
              <a:r>
                <a:rPr lang="en-US" sz="1400" dirty="0">
                  <a:solidFill>
                    <a:schemeClr val="accent4"/>
                  </a:solidFill>
                  <a:latin typeface="Calibri"/>
                  <a:cs typeface="Calibri"/>
                </a:rPr>
                <a:t>61.7</a:t>
              </a:r>
            </a:p>
          </p:txBody>
        </p:sp>
      </p:grpSp>
      <p:grpSp>
        <p:nvGrpSpPr>
          <p:cNvPr id="9" name="Group 8"/>
          <p:cNvGrpSpPr/>
          <p:nvPr/>
        </p:nvGrpSpPr>
        <p:grpSpPr>
          <a:xfrm>
            <a:off x="6370935" y="1677332"/>
            <a:ext cx="505605" cy="534473"/>
            <a:chOff x="4678625" y="911423"/>
            <a:chExt cx="505605" cy="534473"/>
          </a:xfrm>
        </p:grpSpPr>
        <p:sp>
          <p:nvSpPr>
            <p:cNvPr id="10" name="Rectangle 9"/>
            <p:cNvSpPr/>
            <p:nvPr/>
          </p:nvSpPr>
          <p:spPr bwMode="auto">
            <a:xfrm>
              <a:off x="4749765" y="1238886"/>
              <a:ext cx="374649" cy="207010"/>
            </a:xfrm>
            <a:prstGeom prst="rect">
              <a:avLst/>
            </a:prstGeom>
            <a:solidFill>
              <a:schemeClr val="accent3">
                <a:lumMod val="50000"/>
              </a:schemeClr>
            </a:solidFill>
            <a:ln w="19050" cap="flat" cmpd="sng" algn="ctr">
              <a:solidFill>
                <a:schemeClr val="accent3">
                  <a:lumMod val="50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TextBox 10"/>
            <p:cNvSpPr txBox="1"/>
            <p:nvPr/>
          </p:nvSpPr>
          <p:spPr>
            <a:xfrm>
              <a:off x="4678625" y="911423"/>
              <a:ext cx="505605" cy="307777"/>
            </a:xfrm>
            <a:prstGeom prst="rect">
              <a:avLst/>
            </a:prstGeom>
            <a:solidFill>
              <a:schemeClr val="bg1"/>
            </a:solidFill>
          </p:spPr>
          <p:txBody>
            <a:bodyPr wrap="none" rtlCol="0">
              <a:spAutoFit/>
            </a:bodyPr>
            <a:lstStyle/>
            <a:p>
              <a:r>
                <a:rPr lang="en-US" sz="1400" dirty="0">
                  <a:solidFill>
                    <a:schemeClr val="accent3">
                      <a:lumMod val="50000"/>
                    </a:schemeClr>
                  </a:solidFill>
                  <a:latin typeface="Calibri"/>
                  <a:cs typeface="Calibri"/>
                </a:rPr>
                <a:t>74.4</a:t>
              </a:r>
            </a:p>
          </p:txBody>
        </p:sp>
      </p:grpSp>
      <p:grpSp>
        <p:nvGrpSpPr>
          <p:cNvPr id="19" name="Group 18"/>
          <p:cNvGrpSpPr/>
          <p:nvPr/>
        </p:nvGrpSpPr>
        <p:grpSpPr>
          <a:xfrm>
            <a:off x="6121400" y="2227044"/>
            <a:ext cx="2372044" cy="1831975"/>
            <a:chOff x="5867400" y="1654142"/>
            <a:chExt cx="2473644" cy="1851058"/>
          </a:xfrm>
        </p:grpSpPr>
        <p:sp>
          <p:nvSpPr>
            <p:cNvPr id="20" name="TextBox 19"/>
            <p:cNvSpPr txBox="1"/>
            <p:nvPr/>
          </p:nvSpPr>
          <p:spPr>
            <a:xfrm>
              <a:off x="7467600" y="2819400"/>
              <a:ext cx="873444" cy="307777"/>
            </a:xfrm>
            <a:prstGeom prst="rect">
              <a:avLst/>
            </a:prstGeom>
            <a:noFill/>
          </p:spPr>
          <p:txBody>
            <a:bodyPr wrap="none" rtlCol="0">
              <a:spAutoFit/>
            </a:bodyPr>
            <a:lstStyle/>
            <a:p>
              <a:r>
                <a:rPr lang="en-US" sz="1400" dirty="0"/>
                <a:t>2015 Q3</a:t>
              </a:r>
            </a:p>
          </p:txBody>
        </p:sp>
        <p:cxnSp>
          <p:nvCxnSpPr>
            <p:cNvPr id="21" name="Straight Connector 20"/>
            <p:cNvCxnSpPr>
              <a:stCxn id="20" idx="1"/>
            </p:cNvCxnSpPr>
            <p:nvPr/>
          </p:nvCxnSpPr>
          <p:spPr bwMode="auto">
            <a:xfrm flipH="1">
              <a:off x="5867400" y="2973289"/>
              <a:ext cx="1600200" cy="531911"/>
            </a:xfrm>
            <a:prstGeom prst="line">
              <a:avLst/>
            </a:prstGeom>
            <a:noFill/>
            <a:ln w="9525" cap="flat" cmpd="sng" algn="ctr">
              <a:solidFill>
                <a:schemeClr val="tx1"/>
              </a:solidFill>
              <a:prstDash val="dot"/>
              <a:round/>
              <a:headEnd type="none" w="med" len="med"/>
              <a:tailEnd type="none"/>
            </a:ln>
            <a:effectLst/>
          </p:spPr>
        </p:cxnSp>
        <p:cxnSp>
          <p:nvCxnSpPr>
            <p:cNvPr id="22" name="Straight Connector 21"/>
            <p:cNvCxnSpPr>
              <a:stCxn id="20" idx="1"/>
            </p:cNvCxnSpPr>
            <p:nvPr/>
          </p:nvCxnSpPr>
          <p:spPr bwMode="auto">
            <a:xfrm flipH="1" flipV="1">
              <a:off x="6602440" y="1654142"/>
              <a:ext cx="865160" cy="1319146"/>
            </a:xfrm>
            <a:prstGeom prst="line">
              <a:avLst/>
            </a:prstGeom>
            <a:noFill/>
            <a:ln w="9525" cap="flat" cmpd="sng" algn="ctr">
              <a:solidFill>
                <a:schemeClr val="tx1"/>
              </a:solidFill>
              <a:prstDash val="dot"/>
              <a:round/>
              <a:headEnd type="none" w="med" len="med"/>
              <a:tailEnd type="none"/>
            </a:ln>
            <a:effectLst/>
          </p:spPr>
        </p:cxnSp>
      </p:grpSp>
      <p:grpSp>
        <p:nvGrpSpPr>
          <p:cNvPr id="23" name="Group 22"/>
          <p:cNvGrpSpPr/>
          <p:nvPr/>
        </p:nvGrpSpPr>
        <p:grpSpPr>
          <a:xfrm>
            <a:off x="6121400" y="2007970"/>
            <a:ext cx="2521774" cy="923924"/>
            <a:chOff x="5969000" y="1435101"/>
            <a:chExt cx="2521774" cy="923924"/>
          </a:xfrm>
        </p:grpSpPr>
        <p:sp>
          <p:nvSpPr>
            <p:cNvPr id="24" name="TextBox 23"/>
            <p:cNvSpPr txBox="1"/>
            <p:nvPr/>
          </p:nvSpPr>
          <p:spPr>
            <a:xfrm>
              <a:off x="7467600" y="1676400"/>
              <a:ext cx="1023174" cy="307777"/>
            </a:xfrm>
            <a:prstGeom prst="rect">
              <a:avLst/>
            </a:prstGeom>
            <a:noFill/>
          </p:spPr>
          <p:txBody>
            <a:bodyPr wrap="none" rtlCol="0">
              <a:spAutoFit/>
            </a:bodyPr>
            <a:lstStyle/>
            <a:p>
              <a:r>
                <a:rPr lang="en-US" sz="1400" dirty="0"/>
                <a:t>2016 Q1.5</a:t>
              </a:r>
            </a:p>
          </p:txBody>
        </p:sp>
        <p:cxnSp>
          <p:nvCxnSpPr>
            <p:cNvPr id="25" name="Straight Connector 24"/>
            <p:cNvCxnSpPr>
              <a:stCxn id="24" idx="1"/>
            </p:cNvCxnSpPr>
            <p:nvPr/>
          </p:nvCxnSpPr>
          <p:spPr bwMode="auto">
            <a:xfrm flipH="1">
              <a:off x="5969000" y="1830289"/>
              <a:ext cx="1498600" cy="528736"/>
            </a:xfrm>
            <a:prstGeom prst="line">
              <a:avLst/>
            </a:prstGeom>
            <a:noFill/>
            <a:ln w="9525" cap="flat" cmpd="sng" algn="ctr">
              <a:solidFill>
                <a:schemeClr val="tx1"/>
              </a:solidFill>
              <a:prstDash val="dot"/>
              <a:round/>
              <a:headEnd type="none" w="med" len="med"/>
              <a:tailEnd type="none"/>
            </a:ln>
            <a:effectLst/>
          </p:spPr>
        </p:cxnSp>
        <p:cxnSp>
          <p:nvCxnSpPr>
            <p:cNvPr id="26" name="Straight Connector 25"/>
            <p:cNvCxnSpPr>
              <a:stCxn id="24" idx="1"/>
            </p:cNvCxnSpPr>
            <p:nvPr/>
          </p:nvCxnSpPr>
          <p:spPr bwMode="auto">
            <a:xfrm flipH="1" flipV="1">
              <a:off x="6677026" y="1435101"/>
              <a:ext cx="790574" cy="395188"/>
            </a:xfrm>
            <a:prstGeom prst="line">
              <a:avLst/>
            </a:prstGeom>
            <a:noFill/>
            <a:ln w="9525" cap="flat" cmpd="sng" algn="ctr">
              <a:solidFill>
                <a:schemeClr val="tx1"/>
              </a:solidFill>
              <a:prstDash val="dot"/>
              <a:round/>
              <a:headEnd type="none" w="med" len="med"/>
              <a:tailEnd type="none"/>
            </a:ln>
            <a:effectLst/>
          </p:spPr>
        </p:cxnSp>
      </p:grpSp>
      <p:sp>
        <p:nvSpPr>
          <p:cNvPr id="35" name="TextBox 34"/>
          <p:cNvSpPr txBox="1"/>
          <p:nvPr/>
        </p:nvSpPr>
        <p:spPr>
          <a:xfrm>
            <a:off x="388411" y="685800"/>
            <a:ext cx="4780604" cy="430887"/>
          </a:xfrm>
          <a:prstGeom prst="rect">
            <a:avLst/>
          </a:prstGeom>
          <a:noFill/>
        </p:spPr>
        <p:txBody>
          <a:bodyPr wrap="none" rtlCol="0">
            <a:spAutoFit/>
          </a:bodyPr>
          <a:lstStyle/>
          <a:p>
            <a:pPr algn="ctr">
              <a:lnSpc>
                <a:spcPct val="110000"/>
              </a:lnSpc>
            </a:pPr>
            <a:r>
              <a:rPr lang="en-US" sz="2000" dirty="0"/>
              <a:t>2016 Aristo Dataset (4</a:t>
            </a:r>
            <a:r>
              <a:rPr lang="en-US" sz="2000" baseline="30000" dirty="0"/>
              <a:t>th</a:t>
            </a:r>
            <a:r>
              <a:rPr lang="en-US" sz="2000" dirty="0"/>
              <a:t> grade, NDMC)</a:t>
            </a:r>
          </a:p>
        </p:txBody>
      </p:sp>
      <p:sp>
        <p:nvSpPr>
          <p:cNvPr id="37" name="TextBox 36"/>
          <p:cNvSpPr txBox="1"/>
          <p:nvPr/>
        </p:nvSpPr>
        <p:spPr>
          <a:xfrm>
            <a:off x="2133600" y="2635093"/>
            <a:ext cx="502975" cy="381000"/>
          </a:xfrm>
          <a:prstGeom prst="rect">
            <a:avLst/>
          </a:prstGeom>
          <a:solidFill>
            <a:schemeClr val="bg1"/>
          </a:solidFill>
        </p:spPr>
        <p:txBody>
          <a:bodyPr wrap="none" rtlCol="0" anchor="b" anchorCtr="0">
            <a:noAutofit/>
          </a:bodyPr>
          <a:lstStyle/>
          <a:p>
            <a:r>
              <a:rPr lang="en-US" sz="1400" dirty="0">
                <a:solidFill>
                  <a:schemeClr val="accent1"/>
                </a:solidFill>
                <a:latin typeface="Calibri"/>
                <a:cs typeface="Calibri"/>
              </a:rPr>
              <a:t>59.3</a:t>
            </a:r>
          </a:p>
        </p:txBody>
      </p:sp>
      <p:sp>
        <p:nvSpPr>
          <p:cNvPr id="3" name="Oval 2"/>
          <p:cNvSpPr/>
          <p:nvPr/>
        </p:nvSpPr>
        <p:spPr bwMode="auto">
          <a:xfrm>
            <a:off x="5597844" y="5029200"/>
            <a:ext cx="609600" cy="304800"/>
          </a:xfrm>
          <a:prstGeom prst="ellipse">
            <a:avLst/>
          </a:prstGeom>
          <a:noFill/>
          <a:ln w="1905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TextBox 30"/>
          <p:cNvSpPr txBox="1"/>
          <p:nvPr/>
        </p:nvSpPr>
        <p:spPr>
          <a:xfrm>
            <a:off x="4254500" y="2895600"/>
            <a:ext cx="502975" cy="381000"/>
          </a:xfrm>
          <a:prstGeom prst="rect">
            <a:avLst/>
          </a:prstGeom>
          <a:solidFill>
            <a:schemeClr val="bg1"/>
          </a:solidFill>
        </p:spPr>
        <p:txBody>
          <a:bodyPr wrap="none" rtlCol="0" anchor="b" anchorCtr="0">
            <a:noAutofit/>
          </a:bodyPr>
          <a:lstStyle/>
          <a:p>
            <a:r>
              <a:rPr lang="en-US" sz="1400" dirty="0">
                <a:solidFill>
                  <a:schemeClr val="accent1"/>
                </a:solidFill>
                <a:latin typeface="Calibri"/>
                <a:cs typeface="Calibri"/>
              </a:rPr>
              <a:t>56.3</a:t>
            </a:r>
          </a:p>
        </p:txBody>
      </p:sp>
      <p:sp>
        <p:nvSpPr>
          <p:cNvPr id="32" name="Rectangle 31"/>
          <p:cNvSpPr/>
          <p:nvPr/>
        </p:nvSpPr>
        <p:spPr bwMode="auto">
          <a:xfrm>
            <a:off x="4311263" y="3283886"/>
            <a:ext cx="374649" cy="68913"/>
          </a:xfrm>
          <a:prstGeom prst="rect">
            <a:avLst/>
          </a:prstGeom>
          <a:solidFill>
            <a:schemeClr val="accent1"/>
          </a:solidFill>
          <a:ln w="19050" cap="flat" cmpd="sng" algn="ctr">
            <a:solidFill>
              <a:schemeClr val="accent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Title 4"/>
          <p:cNvSpPr>
            <a:spLocks noGrp="1"/>
          </p:cNvSpPr>
          <p:nvPr>
            <p:ph type="title"/>
          </p:nvPr>
        </p:nvSpPr>
        <p:spPr/>
        <p:txBody>
          <a:bodyPr/>
          <a:lstStyle/>
          <a:p>
            <a:r>
              <a:rPr lang="en-US" dirty="0"/>
              <a:t>Results</a:t>
            </a:r>
          </a:p>
        </p:txBody>
      </p:sp>
    </p:spTree>
    <p:custDataLst>
      <p:tags r:id="rId1"/>
    </p:custDataLst>
    <p:extLst>
      <p:ext uri="{BB962C8B-B14F-4D97-AF65-F5344CB8AC3E}">
        <p14:creationId xmlns:p14="http://schemas.microsoft.com/office/powerpoint/2010/main" val="2907979177"/>
      </p:ext>
    </p:extLst>
  </p:cSld>
  <p:clrMapOvr>
    <a:masterClrMapping/>
  </p:clrMapOvr>
  <mc:AlternateContent xmlns:mc="http://schemas.openxmlformats.org/markup-compatibility/2006" xmlns:p14="http://schemas.microsoft.com/office/powerpoint/2010/main">
    <mc:Choice Requires="p14">
      <p:transition spd="slow" p14:dur="2000" advTm="68166"/>
    </mc:Choice>
    <mc:Fallback xmlns="">
      <p:transition xmlns:p14="http://schemas.microsoft.com/office/powerpoint/2010/main" spd="slow" advTm="68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5.png"/>
          <p:cNvPicPr/>
          <p:nvPr/>
        </p:nvPicPr>
        <p:blipFill>
          <a:blip r:embed="rId3">
            <a:extLst/>
          </a:blip>
          <a:stretch>
            <a:fillRect/>
          </a:stretch>
        </p:blipFill>
        <p:spPr>
          <a:xfrm>
            <a:off x="304800" y="1519405"/>
            <a:ext cx="3936523" cy="3084410"/>
          </a:xfrm>
          <a:prstGeom prst="rect">
            <a:avLst/>
          </a:prstGeom>
          <a:ln w="12700">
            <a:miter lim="400000"/>
          </a:ln>
        </p:spPr>
      </p:pic>
      <p:sp>
        <p:nvSpPr>
          <p:cNvPr id="65" name="Shape 65"/>
          <p:cNvSpPr/>
          <p:nvPr/>
        </p:nvSpPr>
        <p:spPr>
          <a:xfrm>
            <a:off x="4474898" y="1527380"/>
            <a:ext cx="4551121" cy="328435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b="0"/>
            </a:pPr>
            <a:r>
              <a:rPr dirty="0">
                <a:latin typeface="Arial"/>
                <a:ea typeface="Arial"/>
                <a:cs typeface="Arial"/>
                <a:sym typeface="Arial"/>
              </a:rPr>
              <a:t>How many organisms consume the mouse?</a:t>
            </a:r>
            <a:br>
              <a:rPr dirty="0">
                <a:latin typeface="Arial"/>
                <a:ea typeface="Arial"/>
                <a:cs typeface="Arial"/>
                <a:sym typeface="Arial"/>
              </a:rPr>
            </a:br>
            <a:r>
              <a:rPr dirty="0">
                <a:latin typeface="Arial"/>
                <a:ea typeface="Arial"/>
                <a:cs typeface="Arial"/>
                <a:sym typeface="Arial"/>
              </a:rPr>
              <a:t>(A) 1 (B) 2 </a:t>
            </a:r>
            <a:r>
              <a:rPr dirty="0">
                <a:solidFill>
                  <a:srgbClr val="FF2600"/>
                </a:solidFill>
                <a:latin typeface="Arial"/>
                <a:ea typeface="Arial"/>
                <a:cs typeface="Arial"/>
                <a:sym typeface="Arial"/>
              </a:rPr>
              <a:t>(C) 3</a:t>
            </a:r>
            <a:r>
              <a:rPr dirty="0">
                <a:latin typeface="Arial"/>
                <a:ea typeface="Arial"/>
                <a:cs typeface="Arial"/>
                <a:sym typeface="Arial"/>
              </a:rPr>
              <a:t> (D) 4</a:t>
            </a:r>
            <a:br>
              <a:rPr dirty="0">
                <a:latin typeface="Arial"/>
                <a:ea typeface="Arial"/>
                <a:cs typeface="Arial"/>
                <a:sym typeface="Arial"/>
              </a:rPr>
            </a:br>
            <a:br>
              <a:rPr dirty="0">
                <a:latin typeface="Arial"/>
                <a:ea typeface="Arial"/>
                <a:cs typeface="Arial"/>
                <a:sym typeface="Arial"/>
              </a:rPr>
            </a:br>
            <a:endParaRPr dirty="0">
              <a:latin typeface="Arial"/>
              <a:ea typeface="Arial"/>
              <a:cs typeface="Arial"/>
              <a:sym typeface="Arial"/>
            </a:endParaRPr>
          </a:p>
          <a:p>
            <a:pPr lvl="0">
              <a:defRPr b="0"/>
            </a:pPr>
            <a:r>
              <a:rPr dirty="0">
                <a:latin typeface="Arial"/>
                <a:ea typeface="Arial"/>
                <a:cs typeface="Arial"/>
                <a:sym typeface="Arial"/>
              </a:rPr>
              <a:t>Which animal is both predator and prey?</a:t>
            </a:r>
            <a:br>
              <a:rPr dirty="0">
                <a:latin typeface="Arial"/>
                <a:ea typeface="Arial"/>
                <a:cs typeface="Arial"/>
                <a:sym typeface="Arial"/>
              </a:rPr>
            </a:br>
            <a:r>
              <a:rPr dirty="0">
                <a:latin typeface="Arial"/>
                <a:ea typeface="Arial"/>
                <a:cs typeface="Arial"/>
                <a:sym typeface="Arial"/>
              </a:rPr>
              <a:t>(A) hawk (B) mouse (C) cricket </a:t>
            </a:r>
            <a:r>
              <a:rPr dirty="0">
                <a:solidFill>
                  <a:srgbClr val="FF2600"/>
                </a:solidFill>
                <a:latin typeface="Arial"/>
                <a:ea typeface="Arial"/>
                <a:cs typeface="Arial"/>
                <a:sym typeface="Arial"/>
              </a:rPr>
              <a:t>(D) owl</a:t>
            </a:r>
          </a:p>
          <a:p>
            <a:pPr lvl="0">
              <a:defRPr b="0"/>
            </a:pPr>
            <a:endParaRPr dirty="0">
              <a:latin typeface="Arial"/>
              <a:ea typeface="Arial"/>
              <a:cs typeface="Arial"/>
              <a:sym typeface="Arial"/>
            </a:endParaRPr>
          </a:p>
          <a:p>
            <a:pPr lvl="0">
              <a:defRPr b="0"/>
            </a:pPr>
            <a:endParaRPr dirty="0">
              <a:latin typeface="Arial"/>
              <a:ea typeface="Arial"/>
              <a:cs typeface="Arial"/>
              <a:sym typeface="Arial"/>
            </a:endParaRPr>
          </a:p>
          <a:p>
            <a:pPr lvl="0">
              <a:defRPr b="0"/>
            </a:pPr>
            <a:r>
              <a:rPr dirty="0">
                <a:latin typeface="Arial"/>
                <a:ea typeface="Arial"/>
                <a:cs typeface="Arial"/>
                <a:sym typeface="Arial"/>
              </a:rPr>
              <a:t>If all the rabbits die off, what will happen to</a:t>
            </a:r>
          </a:p>
          <a:p>
            <a:pPr lvl="0">
              <a:defRPr b="0"/>
            </a:pPr>
            <a:r>
              <a:rPr dirty="0">
                <a:latin typeface="Arial"/>
                <a:ea typeface="Arial"/>
                <a:cs typeface="Arial"/>
                <a:sym typeface="Arial"/>
              </a:rPr>
              <a:t>the mountain lion population?</a:t>
            </a:r>
            <a:br>
              <a:rPr dirty="0">
                <a:latin typeface="Arial"/>
                <a:ea typeface="Arial"/>
                <a:cs typeface="Arial"/>
                <a:sym typeface="Arial"/>
              </a:rPr>
            </a:br>
            <a:r>
              <a:rPr dirty="0">
                <a:latin typeface="Arial"/>
                <a:ea typeface="Arial"/>
                <a:cs typeface="Arial"/>
                <a:sym typeface="Arial"/>
              </a:rPr>
              <a:t>(A) it will increase </a:t>
            </a:r>
            <a:r>
              <a:rPr dirty="0">
                <a:solidFill>
                  <a:srgbClr val="FF2600"/>
                </a:solidFill>
                <a:latin typeface="Arial"/>
                <a:ea typeface="Arial"/>
                <a:cs typeface="Arial"/>
                <a:sym typeface="Arial"/>
              </a:rPr>
              <a:t>(B) it will decrease</a:t>
            </a:r>
          </a:p>
          <a:p>
            <a:pPr lvl="0">
              <a:defRPr b="0"/>
            </a:pPr>
            <a:r>
              <a:rPr dirty="0">
                <a:latin typeface="Arial"/>
                <a:ea typeface="Arial"/>
                <a:cs typeface="Arial"/>
                <a:sym typeface="Arial"/>
              </a:rPr>
              <a:t>(C) it will remain the same</a:t>
            </a:r>
          </a:p>
        </p:txBody>
      </p:sp>
      <p:sp>
        <p:nvSpPr>
          <p:cNvPr id="2" name="Title 1"/>
          <p:cNvSpPr>
            <a:spLocks noGrp="1"/>
          </p:cNvSpPr>
          <p:nvPr>
            <p:ph type="title"/>
          </p:nvPr>
        </p:nvSpPr>
        <p:spPr/>
        <p:txBody>
          <a:bodyPr/>
          <a:lstStyle/>
          <a:p>
            <a:r>
              <a:rPr lang="en-US" dirty="0"/>
              <a:t>IV. Food Web Questions</a:t>
            </a:r>
          </a:p>
        </p:txBody>
      </p:sp>
      <p:sp>
        <p:nvSpPr>
          <p:cNvPr id="3" name="Slide Number Placeholder 2"/>
          <p:cNvSpPr>
            <a:spLocks noGrp="1"/>
          </p:cNvSpPr>
          <p:nvPr>
            <p:ph type="sldNum" sz="quarter" idx="12"/>
          </p:nvPr>
        </p:nvSpPr>
        <p:spPr/>
        <p:txBody>
          <a:bodyPr/>
          <a:lstStyle/>
          <a:p>
            <a:fld id="{2950F06C-DC55-49E8-966D-651E62CB7ADF}" type="slidenum">
              <a:rPr lang="en-US" smtClean="0"/>
              <a:pPr/>
              <a:t>28</a:t>
            </a:fld>
            <a:endParaRPr lang="en-US"/>
          </a:p>
        </p:txBody>
      </p:sp>
      <p:sp>
        <p:nvSpPr>
          <p:cNvPr id="4" name="Rectangle 3"/>
          <p:cNvSpPr/>
          <p:nvPr/>
        </p:nvSpPr>
        <p:spPr bwMode="auto">
          <a:xfrm>
            <a:off x="3276600" y="1371600"/>
            <a:ext cx="1198298" cy="304800"/>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Rectangle 4"/>
          <p:cNvSpPr/>
          <p:nvPr/>
        </p:nvSpPr>
        <p:spPr bwMode="auto">
          <a:xfrm>
            <a:off x="4191000" y="3048000"/>
            <a:ext cx="135651" cy="1555815"/>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353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6.png"/>
          <p:cNvPicPr/>
          <p:nvPr/>
        </p:nvPicPr>
        <p:blipFill>
          <a:blip r:embed="rId3">
            <a:extLst/>
          </a:blip>
          <a:stretch>
            <a:fillRect/>
          </a:stretch>
        </p:blipFill>
        <p:spPr>
          <a:xfrm>
            <a:off x="2082479" y="1473253"/>
            <a:ext cx="4979195" cy="3901283"/>
          </a:xfrm>
          <a:prstGeom prst="rect">
            <a:avLst/>
          </a:prstGeom>
          <a:ln w="12700">
            <a:miter lim="400000"/>
          </a:ln>
        </p:spPr>
      </p:pic>
      <p:sp>
        <p:nvSpPr>
          <p:cNvPr id="70" name="Shape 70"/>
          <p:cNvSpPr/>
          <p:nvPr/>
        </p:nvSpPr>
        <p:spPr>
          <a:xfrm>
            <a:off x="1993444" y="1511299"/>
            <a:ext cx="5157114" cy="3850537"/>
          </a:xfrm>
          <a:prstGeom prst="rect">
            <a:avLst/>
          </a:prstGeom>
          <a:solidFill>
            <a:srgbClr val="FFFFFF">
              <a:alpha val="42000"/>
            </a:srgbClr>
          </a:solidFill>
          <a:ln w="12700">
            <a:miter lim="400000"/>
          </a:ln>
        </p:spPr>
        <p:txBody>
          <a:bodyPr lIns="0" tIns="0" rIns="0" bIns="0"/>
          <a:lstStyle/>
          <a:p>
            <a:pPr lvl="0">
              <a:defRPr>
                <a:latin typeface="+mn-lt"/>
                <a:ea typeface="+mn-ea"/>
                <a:cs typeface="+mn-cs"/>
                <a:sym typeface="Helvetica"/>
              </a:defRPr>
            </a:pPr>
            <a:endParaRPr dirty="0"/>
          </a:p>
        </p:txBody>
      </p:sp>
      <p:sp>
        <p:nvSpPr>
          <p:cNvPr id="72" name="Shape 72"/>
          <p:cNvSpPr/>
          <p:nvPr/>
        </p:nvSpPr>
        <p:spPr>
          <a:xfrm>
            <a:off x="2398496" y="5907968"/>
            <a:ext cx="4459685" cy="25922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b="0"/>
            </a:pPr>
            <a:r>
              <a:rPr dirty="0">
                <a:solidFill>
                  <a:srgbClr val="942192"/>
                </a:solidFill>
                <a:latin typeface="Arial"/>
                <a:ea typeface="Arial"/>
                <a:cs typeface="Arial"/>
                <a:sym typeface="Arial"/>
              </a:rPr>
              <a:t>How many</a:t>
            </a:r>
            <a:r>
              <a:rPr dirty="0">
                <a:latin typeface="Arial"/>
                <a:ea typeface="Arial"/>
                <a:cs typeface="Arial"/>
                <a:sym typeface="Arial"/>
              </a:rPr>
              <a:t> </a:t>
            </a:r>
            <a:r>
              <a:rPr dirty="0">
                <a:solidFill>
                  <a:srgbClr val="0433FF"/>
                </a:solidFill>
                <a:latin typeface="Arial"/>
                <a:ea typeface="Arial"/>
                <a:cs typeface="Arial"/>
                <a:sym typeface="Arial"/>
              </a:rPr>
              <a:t>organisms</a:t>
            </a:r>
            <a:r>
              <a:rPr dirty="0">
                <a:latin typeface="Arial"/>
                <a:ea typeface="Arial"/>
                <a:cs typeface="Arial"/>
                <a:sym typeface="Arial"/>
              </a:rPr>
              <a:t> </a:t>
            </a:r>
            <a:r>
              <a:rPr dirty="0">
                <a:solidFill>
                  <a:srgbClr val="FF9300"/>
                </a:solidFill>
                <a:latin typeface="Arial"/>
                <a:ea typeface="Arial"/>
                <a:cs typeface="Arial"/>
                <a:sym typeface="Arial"/>
              </a:rPr>
              <a:t>consume</a:t>
            </a:r>
            <a:r>
              <a:rPr dirty="0">
                <a:latin typeface="Arial"/>
                <a:ea typeface="Arial"/>
                <a:cs typeface="Arial"/>
                <a:sym typeface="Arial"/>
              </a:rPr>
              <a:t> the </a:t>
            </a:r>
            <a:r>
              <a:rPr dirty="0">
                <a:solidFill>
                  <a:srgbClr val="FF2600"/>
                </a:solidFill>
                <a:latin typeface="Arial"/>
                <a:ea typeface="Arial"/>
                <a:cs typeface="Arial"/>
                <a:sym typeface="Arial"/>
              </a:rPr>
              <a:t>mouse</a:t>
            </a:r>
            <a:r>
              <a:rPr dirty="0">
                <a:latin typeface="Arial"/>
                <a:ea typeface="Arial"/>
                <a:cs typeface="Arial"/>
                <a:sym typeface="Arial"/>
              </a:rPr>
              <a:t>?</a:t>
            </a:r>
          </a:p>
        </p:txBody>
      </p:sp>
      <p:sp>
        <p:nvSpPr>
          <p:cNvPr id="73" name="Shape 73"/>
          <p:cNvSpPr/>
          <p:nvPr/>
        </p:nvSpPr>
        <p:spPr>
          <a:xfrm>
            <a:off x="5290341" y="3441848"/>
            <a:ext cx="870993" cy="691211"/>
          </a:xfrm>
          <a:prstGeom prst="rect">
            <a:avLst/>
          </a:prstGeom>
          <a:ln w="25400">
            <a:solidFill>
              <a:srgbClr val="FF2613"/>
            </a:solidFill>
            <a:miter lim="400000"/>
          </a:ln>
        </p:spPr>
        <p:txBody>
          <a:bodyPr lIns="0" tIns="0" rIns="0" bIns="0"/>
          <a:lstStyle/>
          <a:p>
            <a:pPr lvl="0">
              <a:defRPr>
                <a:latin typeface="Arial"/>
                <a:ea typeface="Arial"/>
                <a:cs typeface="Arial"/>
                <a:sym typeface="Arial"/>
              </a:defRPr>
            </a:pPr>
            <a:endParaRPr dirty="0"/>
          </a:p>
        </p:txBody>
      </p:sp>
      <p:sp>
        <p:nvSpPr>
          <p:cNvPr id="74" name="Shape 74"/>
          <p:cNvSpPr/>
          <p:nvPr/>
        </p:nvSpPr>
        <p:spPr>
          <a:xfrm>
            <a:off x="4658617" y="2745730"/>
            <a:ext cx="831608" cy="9087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259" y="3895"/>
                </a:lnTo>
                <a:lnTo>
                  <a:pt x="10685" y="7116"/>
                </a:lnTo>
                <a:lnTo>
                  <a:pt x="14852" y="13022"/>
                </a:lnTo>
                <a:lnTo>
                  <a:pt x="18104" y="17283"/>
                </a:lnTo>
                <a:lnTo>
                  <a:pt x="21600" y="21600"/>
                </a:lnTo>
              </a:path>
            </a:pathLst>
          </a:custGeom>
          <a:ln w="50800">
            <a:solidFill>
              <a:srgbClr val="FF9300"/>
            </a:solidFill>
          </a:ln>
          <a:effectLst>
            <a:outerShdw blurRad="38100" dist="20000" dir="5400000" rotWithShape="0">
              <a:srgbClr val="000000">
                <a:alpha val="38000"/>
              </a:srgbClr>
            </a:outerShdw>
          </a:effectLst>
        </p:spPr>
        <p:txBody>
          <a:bodyPr lIns="0" tIns="0" rIns="0" bIns="0"/>
          <a:lstStyle/>
          <a:p>
            <a:pPr lvl="0" defTabSz="457200">
              <a:defRPr sz="1200" b="0">
                <a:latin typeface="+mn-lt"/>
                <a:ea typeface="+mn-ea"/>
                <a:cs typeface="+mn-cs"/>
                <a:sym typeface="Helvetica"/>
              </a:defRPr>
            </a:pPr>
            <a:endParaRPr dirty="0"/>
          </a:p>
        </p:txBody>
      </p:sp>
      <p:sp>
        <p:nvSpPr>
          <p:cNvPr id="75" name="Shape 75"/>
          <p:cNvSpPr/>
          <p:nvPr/>
        </p:nvSpPr>
        <p:spPr>
          <a:xfrm>
            <a:off x="5292630" y="2508922"/>
            <a:ext cx="284060" cy="11078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874" y="18958"/>
                </a:lnTo>
                <a:lnTo>
                  <a:pt x="11210" y="16244"/>
                </a:lnTo>
                <a:lnTo>
                  <a:pt x="4275" y="12847"/>
                </a:lnTo>
                <a:lnTo>
                  <a:pt x="1349" y="9679"/>
                </a:lnTo>
                <a:lnTo>
                  <a:pt x="0" y="7098"/>
                </a:lnTo>
                <a:lnTo>
                  <a:pt x="266" y="3954"/>
                </a:lnTo>
                <a:lnTo>
                  <a:pt x="527" y="0"/>
                </a:lnTo>
              </a:path>
            </a:pathLst>
          </a:custGeom>
          <a:ln w="25400">
            <a:solidFill>
              <a:srgbClr val="FF9300"/>
            </a:solidFill>
          </a:ln>
          <a:effectLst>
            <a:outerShdw blurRad="38100" dist="20000" dir="5400000" rotWithShape="0">
              <a:srgbClr val="000000">
                <a:alpha val="38000"/>
              </a:srgbClr>
            </a:outerShdw>
          </a:effectLst>
        </p:spPr>
        <p:txBody>
          <a:bodyPr lIns="0" tIns="0" rIns="0" bIns="0"/>
          <a:lstStyle/>
          <a:p>
            <a:pPr lvl="0" defTabSz="457200">
              <a:defRPr sz="1200" b="0">
                <a:latin typeface="+mn-lt"/>
                <a:ea typeface="+mn-ea"/>
                <a:cs typeface="+mn-cs"/>
                <a:sym typeface="Helvetica"/>
              </a:defRPr>
            </a:pPr>
            <a:endParaRPr dirty="0"/>
          </a:p>
        </p:txBody>
      </p:sp>
      <p:sp>
        <p:nvSpPr>
          <p:cNvPr id="76" name="Shape 76"/>
          <p:cNvSpPr/>
          <p:nvPr/>
        </p:nvSpPr>
        <p:spPr>
          <a:xfrm>
            <a:off x="6003973" y="2959596"/>
            <a:ext cx="188486" cy="781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291" y="18451"/>
                </a:lnTo>
                <a:lnTo>
                  <a:pt x="19445" y="15128"/>
                </a:lnTo>
                <a:cubicBezTo>
                  <a:pt x="19804" y="13924"/>
                  <a:pt x="20164" y="12720"/>
                  <a:pt x="20523" y="11517"/>
                </a:cubicBezTo>
                <a:cubicBezTo>
                  <a:pt x="20882" y="10313"/>
                  <a:pt x="21241" y="9109"/>
                  <a:pt x="21600" y="7905"/>
                </a:cubicBezTo>
                <a:lnTo>
                  <a:pt x="21600" y="4112"/>
                </a:lnTo>
                <a:lnTo>
                  <a:pt x="16910" y="0"/>
                </a:lnTo>
              </a:path>
            </a:pathLst>
          </a:custGeom>
          <a:ln w="25400">
            <a:solidFill>
              <a:srgbClr val="FF9300"/>
            </a:solidFill>
          </a:ln>
          <a:effectLst>
            <a:outerShdw blurRad="38100" dist="20000" dir="5400000" rotWithShape="0">
              <a:srgbClr val="000000">
                <a:alpha val="38000"/>
              </a:srgbClr>
            </a:outerShdw>
          </a:effectLst>
        </p:spPr>
        <p:txBody>
          <a:bodyPr lIns="0" tIns="0" rIns="0" bIns="0"/>
          <a:lstStyle/>
          <a:p>
            <a:pPr lvl="0" defTabSz="457200">
              <a:defRPr sz="1200" b="0">
                <a:latin typeface="+mn-lt"/>
                <a:ea typeface="+mn-ea"/>
                <a:cs typeface="+mn-cs"/>
                <a:sym typeface="Helvetica"/>
              </a:defRPr>
            </a:pPr>
            <a:endParaRPr dirty="0"/>
          </a:p>
        </p:txBody>
      </p:sp>
      <p:sp>
        <p:nvSpPr>
          <p:cNvPr id="77" name="Shape 77"/>
          <p:cNvSpPr/>
          <p:nvPr/>
        </p:nvSpPr>
        <p:spPr>
          <a:xfrm>
            <a:off x="3842541" y="2146448"/>
            <a:ext cx="870993" cy="691211"/>
          </a:xfrm>
          <a:prstGeom prst="rect">
            <a:avLst/>
          </a:prstGeom>
          <a:ln w="25400">
            <a:solidFill>
              <a:srgbClr val="0433FF"/>
            </a:solidFill>
            <a:miter lim="400000"/>
          </a:ln>
        </p:spPr>
        <p:txBody>
          <a:bodyPr lIns="0" tIns="0" rIns="0" bIns="0"/>
          <a:lstStyle/>
          <a:p>
            <a:pPr lvl="0">
              <a:defRPr>
                <a:latin typeface="Arial"/>
                <a:ea typeface="Arial"/>
                <a:cs typeface="Arial"/>
                <a:sym typeface="Arial"/>
              </a:defRPr>
            </a:pPr>
            <a:endParaRPr dirty="0"/>
          </a:p>
        </p:txBody>
      </p:sp>
      <p:sp>
        <p:nvSpPr>
          <p:cNvPr id="78" name="Shape 78"/>
          <p:cNvSpPr/>
          <p:nvPr/>
        </p:nvSpPr>
        <p:spPr>
          <a:xfrm>
            <a:off x="4998365" y="1461198"/>
            <a:ext cx="996655" cy="926459"/>
          </a:xfrm>
          <a:prstGeom prst="rect">
            <a:avLst/>
          </a:prstGeom>
          <a:ln w="25400">
            <a:solidFill>
              <a:srgbClr val="0433FF"/>
            </a:solidFill>
            <a:miter lim="400000"/>
          </a:ln>
        </p:spPr>
        <p:txBody>
          <a:bodyPr lIns="0" tIns="0" rIns="0" bIns="0"/>
          <a:lstStyle/>
          <a:p>
            <a:pPr lvl="0">
              <a:defRPr>
                <a:latin typeface="Arial"/>
                <a:ea typeface="Arial"/>
                <a:cs typeface="Arial"/>
                <a:sym typeface="Arial"/>
              </a:defRPr>
            </a:pPr>
            <a:endParaRPr dirty="0"/>
          </a:p>
        </p:txBody>
      </p:sp>
      <p:sp>
        <p:nvSpPr>
          <p:cNvPr id="79" name="Shape 79"/>
          <p:cNvSpPr/>
          <p:nvPr/>
        </p:nvSpPr>
        <p:spPr>
          <a:xfrm>
            <a:off x="5493665" y="2350198"/>
            <a:ext cx="996655" cy="926459"/>
          </a:xfrm>
          <a:prstGeom prst="rect">
            <a:avLst/>
          </a:prstGeom>
          <a:ln w="25400">
            <a:solidFill>
              <a:srgbClr val="0433FF"/>
            </a:solidFill>
            <a:miter lim="400000"/>
          </a:ln>
        </p:spPr>
        <p:txBody>
          <a:bodyPr lIns="0" tIns="0" rIns="0" bIns="0"/>
          <a:lstStyle/>
          <a:p>
            <a:pPr lvl="0">
              <a:defRPr>
                <a:latin typeface="Arial"/>
                <a:ea typeface="Arial"/>
                <a:cs typeface="Arial"/>
                <a:sym typeface="Arial"/>
              </a:defRPr>
            </a:pPr>
            <a:endParaRPr dirty="0"/>
          </a:p>
        </p:txBody>
      </p:sp>
      <p:sp>
        <p:nvSpPr>
          <p:cNvPr id="80" name="Shape 80"/>
          <p:cNvSpPr/>
          <p:nvPr/>
        </p:nvSpPr>
        <p:spPr>
          <a:xfrm>
            <a:off x="2667792" y="5425368"/>
            <a:ext cx="571923" cy="25922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b="0">
                <a:solidFill>
                  <a:srgbClr val="942192"/>
                </a:solidFill>
                <a:latin typeface="Arial"/>
                <a:ea typeface="Arial"/>
                <a:cs typeface="Arial"/>
                <a:sym typeface="Arial"/>
              </a:defRPr>
            </a:lvl1pPr>
          </a:lstStyle>
          <a:p>
            <a:pPr lvl="0">
              <a:defRPr>
                <a:solidFill>
                  <a:srgbClr val="000000"/>
                </a:solidFill>
              </a:defRPr>
            </a:pPr>
            <a:r>
              <a:rPr dirty="0">
                <a:solidFill>
                  <a:srgbClr val="942192"/>
                </a:solidFill>
              </a:rPr>
              <a:t>count</a:t>
            </a:r>
          </a:p>
        </p:txBody>
      </p:sp>
      <p:sp>
        <p:nvSpPr>
          <p:cNvPr id="81" name="Shape 81"/>
          <p:cNvSpPr/>
          <p:nvPr/>
        </p:nvSpPr>
        <p:spPr>
          <a:xfrm>
            <a:off x="2953753" y="5704685"/>
            <a:ext cx="3" cy="236364"/>
          </a:xfrm>
          <a:prstGeom prst="line">
            <a:avLst/>
          </a:prstGeom>
          <a:ln w="25400">
            <a:solidFill>
              <a:srgbClr val="942192"/>
            </a:solidFill>
          </a:ln>
          <a:effectLst>
            <a:outerShdw blurRad="38100" dist="20000" dir="5400000" rotWithShape="0">
              <a:srgbClr val="000000">
                <a:alpha val="38000"/>
              </a:srgbClr>
            </a:outerShdw>
          </a:effectLst>
        </p:spPr>
        <p:txBody>
          <a:bodyPr lIns="0" tIns="0" rIns="0" bIns="0"/>
          <a:lstStyle/>
          <a:p>
            <a:pPr lvl="0" defTabSz="457200">
              <a:defRPr sz="1200" b="0">
                <a:latin typeface="+mn-lt"/>
                <a:ea typeface="+mn-ea"/>
                <a:cs typeface="+mn-cs"/>
                <a:sym typeface="Helvetica"/>
              </a:defRPr>
            </a:pPr>
            <a:endParaRPr dirty="0"/>
          </a:p>
        </p:txBody>
      </p:sp>
      <p:sp>
        <p:nvSpPr>
          <p:cNvPr id="82" name="Shape 82"/>
          <p:cNvSpPr/>
          <p:nvPr/>
        </p:nvSpPr>
        <p:spPr>
          <a:xfrm>
            <a:off x="1185732" y="656546"/>
            <a:ext cx="7214494" cy="52592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b="0"/>
            </a:pPr>
            <a:r>
              <a:rPr b="1" dirty="0">
                <a:latin typeface="Arial"/>
                <a:ea typeface="Arial"/>
                <a:cs typeface="Arial"/>
                <a:sym typeface="Arial"/>
              </a:rPr>
              <a:t>How do we combine language, vision and background knowledge</a:t>
            </a:r>
            <a:endParaRPr dirty="0">
              <a:latin typeface="Arial"/>
              <a:ea typeface="Arial"/>
              <a:cs typeface="Arial"/>
              <a:sym typeface="Arial"/>
            </a:endParaRPr>
          </a:p>
          <a:p>
            <a:pPr lvl="0">
              <a:defRPr b="0"/>
            </a:pPr>
            <a:r>
              <a:rPr b="1" dirty="0">
                <a:latin typeface="Arial"/>
                <a:ea typeface="Arial"/>
                <a:cs typeface="Arial"/>
                <a:sym typeface="Arial"/>
              </a:rPr>
              <a:t>to answer these questions?</a:t>
            </a:r>
          </a:p>
        </p:txBody>
      </p:sp>
      <p:sp>
        <p:nvSpPr>
          <p:cNvPr id="2" name="Title 1"/>
          <p:cNvSpPr>
            <a:spLocks noGrp="1"/>
          </p:cNvSpPr>
          <p:nvPr>
            <p:ph type="title"/>
          </p:nvPr>
        </p:nvSpPr>
        <p:spPr/>
        <p:txBody>
          <a:bodyPr/>
          <a:lstStyle/>
          <a:p>
            <a:r>
              <a:rPr lang="en-US" dirty="0"/>
              <a:t>Fundamental Research Challenge</a:t>
            </a:r>
          </a:p>
        </p:txBody>
      </p:sp>
      <p:sp>
        <p:nvSpPr>
          <p:cNvPr id="3" name="Slide Number Placeholder 2"/>
          <p:cNvSpPr>
            <a:spLocks noGrp="1"/>
          </p:cNvSpPr>
          <p:nvPr>
            <p:ph type="sldNum" sz="quarter" idx="12"/>
          </p:nvPr>
        </p:nvSpPr>
        <p:spPr/>
        <p:txBody>
          <a:bodyPr/>
          <a:lstStyle/>
          <a:p>
            <a:fld id="{2950F06C-DC55-49E8-966D-651E62CB7ADF}" type="slidenum">
              <a:rPr lang="en-US" smtClean="0"/>
              <a:pPr/>
              <a:t>29</a:t>
            </a:fld>
            <a:endParaRPr lang="en-US"/>
          </a:p>
        </p:txBody>
      </p:sp>
    </p:spTree>
    <p:extLst>
      <p:ext uri="{BB962C8B-B14F-4D97-AF65-F5344CB8AC3E}">
        <p14:creationId xmlns:p14="http://schemas.microsoft.com/office/powerpoint/2010/main" val="227771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AI2’s Research Methodology</a:t>
            </a:r>
          </a:p>
        </p:txBody>
      </p:sp>
      <p:sp>
        <p:nvSpPr>
          <p:cNvPr id="3" name="Content Placeholder 2"/>
          <p:cNvSpPr>
            <a:spLocks noGrp="1"/>
          </p:cNvSpPr>
          <p:nvPr>
            <p:ph idx="1"/>
          </p:nvPr>
        </p:nvSpPr>
        <p:spPr/>
        <p:txBody>
          <a:bodyPr/>
          <a:lstStyle/>
          <a:p>
            <a:pPr marL="0" indent="0">
              <a:buNone/>
            </a:pPr>
            <a:r>
              <a:rPr lang="en-US" b="1" dirty="0">
                <a:solidFill>
                  <a:srgbClr val="00B0F0"/>
                </a:solidFill>
              </a:rPr>
              <a:t>Research driven by Grand Challenge Problems</a:t>
            </a:r>
          </a:p>
          <a:p>
            <a:pPr marL="0" indent="0">
              <a:buNone/>
            </a:pPr>
            <a:endParaRPr lang="en-US" b="1" dirty="0">
              <a:solidFill>
                <a:srgbClr val="00B0F0"/>
              </a:solidFill>
            </a:endParaRPr>
          </a:p>
          <a:p>
            <a:r>
              <a:rPr lang="en-US" b="1" dirty="0"/>
              <a:t>Mission-driven: </a:t>
            </a:r>
            <a:r>
              <a:rPr lang="en-US" dirty="0"/>
              <a:t>focus, data, evaluation.</a:t>
            </a:r>
          </a:p>
          <a:p>
            <a:r>
              <a:rPr lang="en-US" b="1" dirty="0"/>
              <a:t>Ambitious goals: </a:t>
            </a:r>
            <a:r>
              <a:rPr lang="en-US" dirty="0"/>
              <a:t>with measurable milestones</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lgn="ctr">
              <a:buNone/>
            </a:pPr>
            <a:r>
              <a:rPr lang="en-US" sz="3200" b="1" dirty="0">
                <a:solidFill>
                  <a:srgbClr val="FF0000"/>
                </a:solidFill>
              </a:rPr>
              <a:t>Focused on research tasks, </a:t>
            </a:r>
          </a:p>
          <a:p>
            <a:pPr marL="0" indent="0" algn="ctr">
              <a:buNone/>
            </a:pPr>
            <a:r>
              <a:rPr lang="en-US" sz="3200" b="1" dirty="0">
                <a:solidFill>
                  <a:schemeClr val="accent2">
                    <a:lumMod val="75000"/>
                  </a:schemeClr>
                </a:solidFill>
              </a:rPr>
              <a:t>Agnostic on mechanisms</a:t>
            </a:r>
          </a:p>
          <a:p>
            <a:pPr marL="0" indent="0">
              <a:buNone/>
            </a:pPr>
            <a:endParaRPr lang="en-US" b="1" dirty="0">
              <a:solidFill>
                <a:srgbClr val="FF0000"/>
              </a:solidFill>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950F06C-DC55-49E8-966D-651E62CB7ADF}" type="slidenum">
              <a:rPr lang="en-US" smtClean="0"/>
              <a:pPr/>
              <a:t>3</a:t>
            </a:fld>
            <a:endParaRPr lang="en-US"/>
          </a:p>
        </p:txBody>
      </p:sp>
    </p:spTree>
    <p:extLst>
      <p:ext uri="{BB962C8B-B14F-4D97-AF65-F5344CB8AC3E}">
        <p14:creationId xmlns:p14="http://schemas.microsoft.com/office/powerpoint/2010/main" val="4243515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4799725" y="1392350"/>
            <a:ext cx="4203000" cy="5353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txBox="1"/>
          <p:nvPr/>
        </p:nvSpPr>
        <p:spPr>
          <a:xfrm>
            <a:off x="1345550" y="838200"/>
            <a:ext cx="2732400" cy="7635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0000FF"/>
                </a:solidFill>
              </a:rPr>
              <a:t>How many animals consume the mouse?</a:t>
            </a:r>
            <a:br>
              <a:rPr lang="en" dirty="0">
                <a:solidFill>
                  <a:srgbClr val="0000FF"/>
                </a:solidFill>
              </a:rPr>
            </a:br>
            <a:endParaRPr lang="en" dirty="0">
              <a:solidFill>
                <a:srgbClr val="0000FF"/>
              </a:solidFill>
            </a:endParaRPr>
          </a:p>
          <a:p>
            <a:pPr lvl="0" rtl="0">
              <a:spcBef>
                <a:spcPts val="0"/>
              </a:spcBef>
              <a:buNone/>
            </a:pPr>
            <a:endParaRPr dirty="0">
              <a:solidFill>
                <a:srgbClr val="0000FF"/>
              </a:solidFill>
            </a:endParaRPr>
          </a:p>
        </p:txBody>
      </p:sp>
      <p:sp>
        <p:nvSpPr>
          <p:cNvPr id="186" name="Shape 186"/>
          <p:cNvSpPr txBox="1"/>
          <p:nvPr/>
        </p:nvSpPr>
        <p:spPr>
          <a:xfrm>
            <a:off x="4978900" y="1353375"/>
            <a:ext cx="4074000" cy="2328600"/>
          </a:xfrm>
          <a:prstGeom prst="rect">
            <a:avLst/>
          </a:prstGeom>
          <a:noFill/>
          <a:ln>
            <a:noFill/>
          </a:ln>
        </p:spPr>
        <p:txBody>
          <a:bodyPr lIns="91425" tIns="91425" rIns="91425" bIns="91425" anchor="t" anchorCtr="0">
            <a:noAutofit/>
          </a:bodyPr>
          <a:lstStyle/>
          <a:p>
            <a:pPr lvl="0" rtl="0">
              <a:spcBef>
                <a:spcPts val="0"/>
              </a:spcBef>
              <a:buNone/>
            </a:pPr>
            <a:r>
              <a:rPr lang="en" b="1" dirty="0">
                <a:latin typeface="+mn-lt"/>
                <a:ea typeface="Courier New"/>
                <a:cs typeface="Courier New"/>
                <a:sym typeface="Courier New"/>
              </a:rPr>
              <a:t>(define (count f)</a:t>
            </a:r>
          </a:p>
          <a:p>
            <a:pPr lvl="0" rtl="0">
              <a:spcBef>
                <a:spcPts val="0"/>
              </a:spcBef>
              <a:buNone/>
            </a:pPr>
            <a:r>
              <a:rPr lang="en" b="1" dirty="0">
                <a:latin typeface="+mn-lt"/>
                <a:ea typeface="Courier New"/>
                <a:cs typeface="Courier New"/>
                <a:sym typeface="Courier New"/>
              </a:rPr>
              <a:t>  (length (filter entities f)))</a:t>
            </a:r>
            <a:br>
              <a:rPr lang="en" b="1" dirty="0">
                <a:latin typeface="+mn-lt"/>
                <a:ea typeface="Courier New"/>
                <a:cs typeface="Courier New"/>
                <a:sym typeface="Courier New"/>
              </a:rPr>
            </a:br>
            <a:endParaRPr lang="en" b="1" dirty="0">
              <a:latin typeface="+mn-lt"/>
              <a:ea typeface="Courier New"/>
              <a:cs typeface="Courier New"/>
              <a:sym typeface="Courier New"/>
            </a:endParaRPr>
          </a:p>
          <a:p>
            <a:pPr lvl="0" rtl="0">
              <a:spcBef>
                <a:spcPts val="0"/>
              </a:spcBef>
              <a:buNone/>
            </a:pPr>
            <a:r>
              <a:rPr lang="en" b="1" dirty="0">
                <a:latin typeface="+mn-lt"/>
                <a:ea typeface="Courier New"/>
                <a:cs typeface="Courier New"/>
                <a:sym typeface="Courier New"/>
              </a:rPr>
              <a:t>(define entities (list mouse … ))</a:t>
            </a:r>
          </a:p>
          <a:p>
            <a:pPr lvl="0">
              <a:spcBef>
                <a:spcPts val="0"/>
              </a:spcBef>
              <a:buNone/>
            </a:pPr>
            <a:endParaRPr b="1" dirty="0">
              <a:latin typeface="+mn-lt"/>
              <a:ea typeface="Courier New"/>
              <a:cs typeface="Courier New"/>
              <a:sym typeface="Courier New"/>
            </a:endParaRPr>
          </a:p>
          <a:p>
            <a:pPr lvl="0">
              <a:spcBef>
                <a:spcPts val="0"/>
              </a:spcBef>
              <a:buNone/>
            </a:pPr>
            <a:r>
              <a:rPr lang="en" b="1" dirty="0">
                <a:solidFill>
                  <a:schemeClr val="dk1"/>
                </a:solidFill>
                <a:latin typeface="+mn-lt"/>
                <a:ea typeface="Courier New"/>
                <a:cs typeface="Courier New"/>
                <a:sym typeface="Courier New"/>
              </a:rPr>
              <a:t>(define (eats x y) </a:t>
            </a:r>
            <a:br>
              <a:rPr lang="en" b="1" dirty="0">
                <a:solidFill>
                  <a:schemeClr val="dk1"/>
                </a:solidFill>
                <a:latin typeface="+mn-lt"/>
                <a:ea typeface="Courier New"/>
                <a:cs typeface="Courier New"/>
                <a:sym typeface="Courier New"/>
              </a:rPr>
            </a:br>
            <a:r>
              <a:rPr lang="en" b="1" dirty="0">
                <a:solidFill>
                  <a:srgbClr val="CC4125"/>
                </a:solidFill>
                <a:latin typeface="+mn-lt"/>
                <a:ea typeface="Courier New"/>
                <a:cs typeface="Courier New"/>
                <a:sym typeface="Courier New"/>
              </a:rPr>
              <a:t>   ; nondeterministically map</a:t>
            </a:r>
          </a:p>
          <a:p>
            <a:pPr lvl="0">
              <a:spcBef>
                <a:spcPts val="0"/>
              </a:spcBef>
              <a:buNone/>
            </a:pPr>
            <a:r>
              <a:rPr lang="en" b="1" dirty="0">
                <a:solidFill>
                  <a:srgbClr val="CC4125"/>
                </a:solidFill>
                <a:latin typeface="+mn-lt"/>
                <a:ea typeface="Courier New"/>
                <a:cs typeface="Courier New"/>
                <a:sym typeface="Courier New"/>
              </a:rPr>
              <a:t>   ; each (x, y) -&gt; true/false</a:t>
            </a:r>
            <a:br>
              <a:rPr lang="en" b="1" dirty="0">
                <a:solidFill>
                  <a:srgbClr val="CC4125"/>
                </a:solidFill>
                <a:latin typeface="+mn-lt"/>
                <a:ea typeface="Courier New"/>
                <a:cs typeface="Courier New"/>
                <a:sym typeface="Courier New"/>
              </a:rPr>
            </a:br>
            <a:r>
              <a:rPr lang="en" b="1" dirty="0">
                <a:solidFill>
                  <a:srgbClr val="CC4125"/>
                </a:solidFill>
                <a:latin typeface="+mn-lt"/>
                <a:ea typeface="Courier New"/>
                <a:cs typeface="Courier New"/>
                <a:sym typeface="Courier New"/>
              </a:rPr>
              <a:t>   ; (weasel, mouse) -&gt;</a:t>
            </a:r>
          </a:p>
          <a:p>
            <a:pPr lvl="0">
              <a:spcBef>
                <a:spcPts val="0"/>
              </a:spcBef>
              <a:buClr>
                <a:schemeClr val="dk1"/>
              </a:buClr>
              <a:buFont typeface="Arial"/>
              <a:buNone/>
            </a:pPr>
            <a:r>
              <a:rPr lang="en" b="1" dirty="0">
                <a:solidFill>
                  <a:srgbClr val="CC4125"/>
                </a:solidFill>
                <a:latin typeface="+mn-lt"/>
                <a:ea typeface="Courier New"/>
                <a:cs typeface="Courier New"/>
                <a:sym typeface="Courier New"/>
              </a:rPr>
              <a:t>   ;   (choose true false)</a:t>
            </a:r>
          </a:p>
          <a:p>
            <a:pPr lvl="0">
              <a:spcBef>
                <a:spcPts val="0"/>
              </a:spcBef>
              <a:buNone/>
            </a:pPr>
            <a:r>
              <a:rPr lang="en" b="1" dirty="0">
                <a:solidFill>
                  <a:srgbClr val="CC4125"/>
                </a:solidFill>
                <a:latin typeface="+mn-lt"/>
                <a:ea typeface="Courier New"/>
                <a:cs typeface="Courier New"/>
                <a:sym typeface="Courier New"/>
              </a:rPr>
              <a:t>   ; (fox, mouse) -&gt;</a:t>
            </a:r>
            <a:br>
              <a:rPr lang="en" b="1" dirty="0">
                <a:solidFill>
                  <a:srgbClr val="CC4125"/>
                </a:solidFill>
                <a:latin typeface="+mn-lt"/>
                <a:ea typeface="Courier New"/>
                <a:cs typeface="Courier New"/>
                <a:sym typeface="Courier New"/>
              </a:rPr>
            </a:br>
            <a:r>
              <a:rPr lang="en" b="1" dirty="0">
                <a:solidFill>
                  <a:srgbClr val="CC4125"/>
                </a:solidFill>
                <a:latin typeface="+mn-lt"/>
                <a:ea typeface="Courier New"/>
                <a:cs typeface="Courier New"/>
                <a:sym typeface="Courier New"/>
              </a:rPr>
              <a:t>   ;   (choose true false)</a:t>
            </a:r>
          </a:p>
          <a:p>
            <a:pPr lvl="0" rtl="0">
              <a:spcBef>
                <a:spcPts val="0"/>
              </a:spcBef>
              <a:buNone/>
            </a:pPr>
            <a:r>
              <a:rPr lang="en" b="1" dirty="0">
                <a:solidFill>
                  <a:srgbClr val="CC4125"/>
                </a:solidFill>
                <a:latin typeface="+mn-lt"/>
                <a:ea typeface="Courier New"/>
                <a:cs typeface="Courier New"/>
                <a:sym typeface="Courier New"/>
              </a:rPr>
              <a:t>   ; …</a:t>
            </a:r>
            <a:br>
              <a:rPr lang="en" b="1" dirty="0">
                <a:latin typeface="+mn-lt"/>
                <a:ea typeface="Courier New"/>
                <a:cs typeface="Courier New"/>
                <a:sym typeface="Courier New"/>
              </a:rPr>
            </a:br>
            <a:r>
              <a:rPr lang="en" b="1" dirty="0">
                <a:latin typeface="+mn-lt"/>
                <a:ea typeface="Courier New"/>
                <a:cs typeface="Courier New"/>
                <a:sym typeface="Courier New"/>
              </a:rPr>
              <a:t>)</a:t>
            </a:r>
          </a:p>
        </p:txBody>
      </p:sp>
      <p:sp>
        <p:nvSpPr>
          <p:cNvPr id="187" name="Shape 187"/>
          <p:cNvSpPr txBox="1"/>
          <p:nvPr/>
        </p:nvSpPr>
        <p:spPr>
          <a:xfrm>
            <a:off x="1369850" y="2855700"/>
            <a:ext cx="3451800" cy="612300"/>
          </a:xfrm>
          <a:prstGeom prst="rect">
            <a:avLst/>
          </a:prstGeom>
          <a:noFill/>
          <a:ln>
            <a:noFill/>
          </a:ln>
        </p:spPr>
        <p:txBody>
          <a:bodyPr lIns="91425" tIns="91425" rIns="91425" bIns="91425" anchor="t" anchorCtr="0">
            <a:noAutofit/>
          </a:bodyPr>
          <a:lstStyle/>
          <a:p>
            <a:pPr lvl="0" rtl="0">
              <a:spcBef>
                <a:spcPts val="0"/>
              </a:spcBef>
              <a:buNone/>
            </a:pPr>
            <a:r>
              <a:rPr lang="en" b="1" dirty="0">
                <a:solidFill>
                  <a:srgbClr val="84294D"/>
                </a:solidFill>
                <a:latin typeface="+mn-lt"/>
                <a:ea typeface="Courier New"/>
                <a:cs typeface="Courier New"/>
                <a:sym typeface="Courier New"/>
              </a:rPr>
              <a:t>(count (lambda (x)</a:t>
            </a:r>
            <a:br>
              <a:rPr lang="en" b="1" dirty="0">
                <a:solidFill>
                  <a:srgbClr val="84294D"/>
                </a:solidFill>
                <a:latin typeface="+mn-lt"/>
                <a:ea typeface="Courier New"/>
                <a:cs typeface="Courier New"/>
                <a:sym typeface="Courier New"/>
              </a:rPr>
            </a:br>
            <a:r>
              <a:rPr lang="en" b="1" dirty="0">
                <a:solidFill>
                  <a:srgbClr val="84294D"/>
                </a:solidFill>
                <a:latin typeface="+mn-lt"/>
                <a:ea typeface="Courier New"/>
                <a:cs typeface="Courier New"/>
                <a:sym typeface="Courier New"/>
              </a:rPr>
              <a:t>         (eats x mouse)))</a:t>
            </a:r>
          </a:p>
        </p:txBody>
      </p:sp>
      <p:sp>
        <p:nvSpPr>
          <p:cNvPr id="188" name="Shape 188"/>
          <p:cNvSpPr txBox="1"/>
          <p:nvPr/>
        </p:nvSpPr>
        <p:spPr>
          <a:xfrm>
            <a:off x="76200" y="762000"/>
            <a:ext cx="1411666" cy="695875"/>
          </a:xfrm>
          <a:prstGeom prst="rect">
            <a:avLst/>
          </a:prstGeom>
          <a:noFill/>
          <a:ln>
            <a:noFill/>
          </a:ln>
        </p:spPr>
        <p:txBody>
          <a:bodyPr lIns="91425" tIns="91425" rIns="91425" bIns="91425" anchor="t" anchorCtr="0">
            <a:noAutofit/>
          </a:bodyPr>
          <a:lstStyle/>
          <a:p>
            <a:pPr lvl="0" rtl="0">
              <a:spcBef>
                <a:spcPts val="0"/>
              </a:spcBef>
              <a:buNone/>
            </a:pPr>
            <a:r>
              <a:rPr lang="en" dirty="0"/>
              <a:t>Question:</a:t>
            </a:r>
          </a:p>
        </p:txBody>
      </p:sp>
      <p:sp>
        <p:nvSpPr>
          <p:cNvPr id="189" name="Shape 189"/>
          <p:cNvSpPr txBox="1"/>
          <p:nvPr/>
        </p:nvSpPr>
        <p:spPr>
          <a:xfrm>
            <a:off x="111150" y="2116480"/>
            <a:ext cx="1033850" cy="582795"/>
          </a:xfrm>
          <a:prstGeom prst="rect">
            <a:avLst/>
          </a:prstGeom>
          <a:noFill/>
          <a:ln>
            <a:noFill/>
          </a:ln>
        </p:spPr>
        <p:txBody>
          <a:bodyPr lIns="91425" tIns="91425" rIns="91425" bIns="91425" anchor="t" anchorCtr="0">
            <a:noAutofit/>
          </a:bodyPr>
          <a:lstStyle/>
          <a:p>
            <a:pPr lvl="0" rtl="0">
              <a:spcBef>
                <a:spcPts val="0"/>
              </a:spcBef>
              <a:buNone/>
            </a:pPr>
            <a:r>
              <a:rPr lang="en" dirty="0"/>
              <a:t>Logical Form:</a:t>
            </a:r>
          </a:p>
        </p:txBody>
      </p:sp>
      <p:sp>
        <p:nvSpPr>
          <p:cNvPr id="190" name="Shape 190"/>
          <p:cNvSpPr txBox="1"/>
          <p:nvPr/>
        </p:nvSpPr>
        <p:spPr>
          <a:xfrm>
            <a:off x="2584157" y="6140400"/>
            <a:ext cx="225000" cy="4842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191" name="Shape 191"/>
          <p:cNvSpPr txBox="1"/>
          <p:nvPr/>
        </p:nvSpPr>
        <p:spPr>
          <a:xfrm>
            <a:off x="111150" y="3761050"/>
            <a:ext cx="1376716" cy="537929"/>
          </a:xfrm>
          <a:prstGeom prst="rect">
            <a:avLst/>
          </a:prstGeom>
          <a:noFill/>
          <a:ln>
            <a:noFill/>
          </a:ln>
        </p:spPr>
        <p:txBody>
          <a:bodyPr lIns="91425" tIns="91425" rIns="91425" bIns="91425" anchor="t" anchorCtr="0">
            <a:noAutofit/>
          </a:bodyPr>
          <a:lstStyle/>
          <a:p>
            <a:pPr lvl="0" rtl="0">
              <a:spcBef>
                <a:spcPts val="0"/>
              </a:spcBef>
              <a:buNone/>
            </a:pPr>
            <a:r>
              <a:rPr lang="en" dirty="0"/>
              <a:t>Execution:</a:t>
            </a:r>
          </a:p>
        </p:txBody>
      </p:sp>
      <p:cxnSp>
        <p:nvCxnSpPr>
          <p:cNvPr id="192" name="Shape 192"/>
          <p:cNvCxnSpPr>
            <a:stCxn id="185" idx="2"/>
          </p:cNvCxnSpPr>
          <p:nvPr/>
        </p:nvCxnSpPr>
        <p:spPr>
          <a:xfrm>
            <a:off x="2711750" y="1601700"/>
            <a:ext cx="0" cy="629100"/>
          </a:xfrm>
          <a:prstGeom prst="straightConnector1">
            <a:avLst/>
          </a:prstGeom>
          <a:noFill/>
          <a:ln w="9525" cap="flat" cmpd="sng">
            <a:solidFill>
              <a:schemeClr val="dk2"/>
            </a:solidFill>
            <a:prstDash val="solid"/>
            <a:round/>
            <a:headEnd type="none" w="lg" len="lg"/>
            <a:tailEnd type="triangle" w="lg" len="lg"/>
          </a:ln>
        </p:spPr>
      </p:cxnSp>
      <p:cxnSp>
        <p:nvCxnSpPr>
          <p:cNvPr id="193" name="Shape 193"/>
          <p:cNvCxnSpPr/>
          <p:nvPr/>
        </p:nvCxnSpPr>
        <p:spPr>
          <a:xfrm>
            <a:off x="2698225" y="3658175"/>
            <a:ext cx="0" cy="847500"/>
          </a:xfrm>
          <a:prstGeom prst="straightConnector1">
            <a:avLst/>
          </a:prstGeom>
          <a:noFill/>
          <a:ln w="9525" cap="flat" cmpd="sng">
            <a:solidFill>
              <a:schemeClr val="dk2"/>
            </a:solidFill>
            <a:prstDash val="solid"/>
            <a:round/>
            <a:headEnd type="none" w="lg" len="lg"/>
            <a:tailEnd type="triangle" w="lg" len="lg"/>
          </a:ln>
        </p:spPr>
      </p:cxnSp>
      <p:sp>
        <p:nvSpPr>
          <p:cNvPr id="194" name="Shape 194"/>
          <p:cNvSpPr txBox="1"/>
          <p:nvPr/>
        </p:nvSpPr>
        <p:spPr>
          <a:xfrm>
            <a:off x="1409649" y="2139375"/>
            <a:ext cx="1399507" cy="391196"/>
          </a:xfrm>
          <a:prstGeom prst="rect">
            <a:avLst/>
          </a:prstGeom>
          <a:noFill/>
          <a:ln>
            <a:noFill/>
          </a:ln>
        </p:spPr>
        <p:txBody>
          <a:bodyPr lIns="91425" tIns="91425" rIns="91425" bIns="91425" anchor="t" anchorCtr="0">
            <a:noAutofit/>
          </a:bodyPr>
          <a:lstStyle/>
          <a:p>
            <a:pPr lvl="0" rtl="0">
              <a:spcBef>
                <a:spcPts val="0"/>
              </a:spcBef>
              <a:buNone/>
            </a:pPr>
            <a:r>
              <a:rPr lang="en" dirty="0"/>
              <a:t>Semantic Parsing</a:t>
            </a:r>
          </a:p>
        </p:txBody>
      </p:sp>
      <p:sp>
        <p:nvSpPr>
          <p:cNvPr id="195" name="Shape 195"/>
          <p:cNvSpPr txBox="1"/>
          <p:nvPr/>
        </p:nvSpPr>
        <p:spPr>
          <a:xfrm>
            <a:off x="1437232" y="3663100"/>
            <a:ext cx="1513499" cy="363300"/>
          </a:xfrm>
          <a:prstGeom prst="rect">
            <a:avLst/>
          </a:prstGeom>
          <a:noFill/>
          <a:ln>
            <a:noFill/>
          </a:ln>
        </p:spPr>
        <p:txBody>
          <a:bodyPr lIns="91425" tIns="91425" rIns="91425" bIns="91425" anchor="t" anchorCtr="0">
            <a:noAutofit/>
          </a:bodyPr>
          <a:lstStyle/>
          <a:p>
            <a:pPr lvl="0" rtl="0">
              <a:spcBef>
                <a:spcPts val="0"/>
              </a:spcBef>
              <a:buNone/>
            </a:pPr>
            <a:r>
              <a:rPr lang="en"/>
              <a:t>Program</a:t>
            </a:r>
            <a:br>
              <a:rPr lang="en"/>
            </a:br>
            <a:r>
              <a:rPr lang="en"/>
              <a:t>Execution</a:t>
            </a:r>
          </a:p>
        </p:txBody>
      </p:sp>
      <p:pic>
        <p:nvPicPr>
          <p:cNvPr id="196" name="Shape 196"/>
          <p:cNvPicPr preferRelativeResize="0"/>
          <p:nvPr/>
        </p:nvPicPr>
        <p:blipFill>
          <a:blip r:embed="rId3">
            <a:alphaModFix/>
          </a:blip>
          <a:stretch>
            <a:fillRect/>
          </a:stretch>
        </p:blipFill>
        <p:spPr>
          <a:xfrm>
            <a:off x="5142175" y="4539500"/>
            <a:ext cx="3058800" cy="2085100"/>
          </a:xfrm>
          <a:prstGeom prst="rect">
            <a:avLst/>
          </a:prstGeom>
          <a:noFill/>
          <a:ln>
            <a:noFill/>
          </a:ln>
        </p:spPr>
      </p:pic>
      <p:cxnSp>
        <p:nvCxnSpPr>
          <p:cNvPr id="197" name="Shape 197"/>
          <p:cNvCxnSpPr/>
          <p:nvPr/>
        </p:nvCxnSpPr>
        <p:spPr>
          <a:xfrm>
            <a:off x="2711750" y="5434575"/>
            <a:ext cx="0" cy="645300"/>
          </a:xfrm>
          <a:prstGeom prst="straightConnector1">
            <a:avLst/>
          </a:prstGeom>
          <a:noFill/>
          <a:ln w="9525" cap="flat" cmpd="sng">
            <a:solidFill>
              <a:schemeClr val="dk2"/>
            </a:solidFill>
            <a:prstDash val="dash"/>
            <a:round/>
            <a:headEnd type="none" w="lg" len="lg"/>
            <a:tailEnd type="triangle" w="lg" len="lg"/>
          </a:ln>
        </p:spPr>
      </p:cxnSp>
      <p:sp>
        <p:nvSpPr>
          <p:cNvPr id="198" name="Shape 198"/>
          <p:cNvSpPr txBox="1"/>
          <p:nvPr/>
        </p:nvSpPr>
        <p:spPr>
          <a:xfrm>
            <a:off x="161404" y="5307026"/>
            <a:ext cx="1548045" cy="548850"/>
          </a:xfrm>
          <a:prstGeom prst="rect">
            <a:avLst/>
          </a:prstGeom>
          <a:noFill/>
          <a:ln>
            <a:noFill/>
          </a:ln>
        </p:spPr>
        <p:txBody>
          <a:bodyPr lIns="91425" tIns="91425" rIns="91425" bIns="91425" anchor="t" anchorCtr="0">
            <a:noAutofit/>
          </a:bodyPr>
          <a:lstStyle/>
          <a:p>
            <a:pPr lvl="0" rtl="0">
              <a:spcBef>
                <a:spcPts val="0"/>
              </a:spcBef>
              <a:buNone/>
            </a:pPr>
            <a:r>
              <a:rPr lang="en" dirty="0"/>
              <a:t>Denotation:</a:t>
            </a:r>
          </a:p>
        </p:txBody>
      </p:sp>
      <p:sp>
        <p:nvSpPr>
          <p:cNvPr id="199" name="Shape 199"/>
          <p:cNvSpPr/>
          <p:nvPr/>
        </p:nvSpPr>
        <p:spPr>
          <a:xfrm>
            <a:off x="2256742" y="4742080"/>
            <a:ext cx="216300" cy="2163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0" name="Shape 200"/>
          <p:cNvCxnSpPr>
            <a:stCxn id="199" idx="7"/>
          </p:cNvCxnSpPr>
          <p:nvPr/>
        </p:nvCxnSpPr>
        <p:spPr>
          <a:xfrm rot="10800000" flipH="1">
            <a:off x="2441366" y="4644156"/>
            <a:ext cx="300000" cy="129600"/>
          </a:xfrm>
          <a:prstGeom prst="straightConnector1">
            <a:avLst/>
          </a:prstGeom>
          <a:noFill/>
          <a:ln w="9525" cap="flat" cmpd="sng">
            <a:solidFill>
              <a:srgbClr val="FF0000"/>
            </a:solidFill>
            <a:prstDash val="solid"/>
            <a:round/>
            <a:headEnd type="none" w="lg" len="lg"/>
            <a:tailEnd type="triangle" w="lg" len="lg"/>
          </a:ln>
        </p:spPr>
      </p:cxnSp>
      <p:cxnSp>
        <p:nvCxnSpPr>
          <p:cNvPr id="201" name="Shape 201"/>
          <p:cNvCxnSpPr>
            <a:stCxn id="199" idx="5"/>
          </p:cNvCxnSpPr>
          <p:nvPr/>
        </p:nvCxnSpPr>
        <p:spPr>
          <a:xfrm>
            <a:off x="2441366" y="4926704"/>
            <a:ext cx="291600" cy="141000"/>
          </a:xfrm>
          <a:prstGeom prst="straightConnector1">
            <a:avLst/>
          </a:prstGeom>
          <a:noFill/>
          <a:ln w="9525" cap="flat" cmpd="sng">
            <a:solidFill>
              <a:schemeClr val="dk2"/>
            </a:solidFill>
            <a:prstDash val="solid"/>
            <a:round/>
            <a:headEnd type="none" w="lg" len="lg"/>
            <a:tailEnd type="triangle" w="lg" len="lg"/>
          </a:ln>
        </p:spPr>
      </p:cxnSp>
      <p:sp>
        <p:nvSpPr>
          <p:cNvPr id="202" name="Shape 202"/>
          <p:cNvSpPr/>
          <p:nvPr/>
        </p:nvSpPr>
        <p:spPr>
          <a:xfrm>
            <a:off x="1772117" y="4959555"/>
            <a:ext cx="216300" cy="2163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3" name="Shape 203"/>
          <p:cNvCxnSpPr>
            <a:stCxn id="202" idx="7"/>
          </p:cNvCxnSpPr>
          <p:nvPr/>
        </p:nvCxnSpPr>
        <p:spPr>
          <a:xfrm rot="10800000" flipH="1">
            <a:off x="1956741" y="4861631"/>
            <a:ext cx="300000" cy="129600"/>
          </a:xfrm>
          <a:prstGeom prst="straightConnector1">
            <a:avLst/>
          </a:prstGeom>
          <a:noFill/>
          <a:ln w="9525" cap="flat" cmpd="sng">
            <a:solidFill>
              <a:srgbClr val="FF0000"/>
            </a:solidFill>
            <a:prstDash val="solid"/>
            <a:round/>
            <a:headEnd type="none" w="lg" len="lg"/>
            <a:tailEnd type="triangle" w="lg" len="lg"/>
          </a:ln>
        </p:spPr>
      </p:cxnSp>
      <p:cxnSp>
        <p:nvCxnSpPr>
          <p:cNvPr id="204" name="Shape 204"/>
          <p:cNvCxnSpPr>
            <a:stCxn id="202" idx="5"/>
          </p:cNvCxnSpPr>
          <p:nvPr/>
        </p:nvCxnSpPr>
        <p:spPr>
          <a:xfrm>
            <a:off x="1956741" y="5144179"/>
            <a:ext cx="291600" cy="141000"/>
          </a:xfrm>
          <a:prstGeom prst="straightConnector1">
            <a:avLst/>
          </a:prstGeom>
          <a:noFill/>
          <a:ln w="9525" cap="flat" cmpd="sng">
            <a:solidFill>
              <a:schemeClr val="dk2"/>
            </a:solidFill>
            <a:prstDash val="solid"/>
            <a:round/>
            <a:headEnd type="none" w="lg" len="lg"/>
            <a:tailEnd type="triangle" w="lg" len="lg"/>
          </a:ln>
        </p:spPr>
      </p:cxnSp>
      <p:sp>
        <p:nvSpPr>
          <p:cNvPr id="205" name="Shape 205"/>
          <p:cNvSpPr txBox="1"/>
          <p:nvPr/>
        </p:nvSpPr>
        <p:spPr>
          <a:xfrm>
            <a:off x="2761214" y="4433890"/>
            <a:ext cx="225000" cy="484200"/>
          </a:xfrm>
          <a:prstGeom prst="rect">
            <a:avLst/>
          </a:prstGeom>
          <a:noFill/>
          <a:ln>
            <a:noFill/>
          </a:ln>
        </p:spPr>
        <p:txBody>
          <a:bodyPr lIns="91425" tIns="91425" rIns="91425" bIns="91425" anchor="t" anchorCtr="0">
            <a:noAutofit/>
          </a:bodyPr>
          <a:lstStyle/>
          <a:p>
            <a:pPr lvl="0" rtl="0">
              <a:spcBef>
                <a:spcPts val="0"/>
              </a:spcBef>
              <a:buNone/>
            </a:pPr>
            <a:r>
              <a:rPr lang="en" b="1">
                <a:latin typeface="Courier New"/>
                <a:ea typeface="Courier New"/>
                <a:cs typeface="Courier New"/>
                <a:sym typeface="Courier New"/>
              </a:rPr>
              <a:t>2</a:t>
            </a:r>
          </a:p>
        </p:txBody>
      </p:sp>
      <p:sp>
        <p:nvSpPr>
          <p:cNvPr id="206" name="Shape 206"/>
          <p:cNvSpPr txBox="1"/>
          <p:nvPr/>
        </p:nvSpPr>
        <p:spPr>
          <a:xfrm>
            <a:off x="1480957" y="5500225"/>
            <a:ext cx="1230600" cy="432300"/>
          </a:xfrm>
          <a:prstGeom prst="rect">
            <a:avLst/>
          </a:prstGeom>
          <a:noFill/>
          <a:ln>
            <a:noFill/>
          </a:ln>
        </p:spPr>
        <p:txBody>
          <a:bodyPr lIns="91425" tIns="91425" rIns="91425" bIns="91425" anchor="t" anchorCtr="0">
            <a:noAutofit/>
          </a:bodyPr>
          <a:lstStyle/>
          <a:p>
            <a:pPr lvl="0">
              <a:spcBef>
                <a:spcPts val="0"/>
              </a:spcBef>
              <a:buNone/>
            </a:pPr>
            <a:r>
              <a:rPr lang="en"/>
              <a:t>Return</a:t>
            </a:r>
          </a:p>
        </p:txBody>
      </p:sp>
      <p:cxnSp>
        <p:nvCxnSpPr>
          <p:cNvPr id="207" name="Shape 207"/>
          <p:cNvCxnSpPr/>
          <p:nvPr/>
        </p:nvCxnSpPr>
        <p:spPr>
          <a:xfrm rot="10800000" flipH="1">
            <a:off x="2724175" y="3874400"/>
            <a:ext cx="2092800" cy="147000"/>
          </a:xfrm>
          <a:prstGeom prst="straightConnector1">
            <a:avLst/>
          </a:prstGeom>
          <a:noFill/>
          <a:ln w="9525" cap="flat" cmpd="sng">
            <a:solidFill>
              <a:schemeClr val="dk2"/>
            </a:solidFill>
            <a:prstDash val="solid"/>
            <a:round/>
            <a:headEnd type="none" w="lg" len="lg"/>
            <a:tailEnd type="none" w="lg" len="lg"/>
          </a:ln>
        </p:spPr>
      </p:cxnSp>
      <p:cxnSp>
        <p:nvCxnSpPr>
          <p:cNvPr id="208" name="Shape 208"/>
          <p:cNvCxnSpPr/>
          <p:nvPr/>
        </p:nvCxnSpPr>
        <p:spPr>
          <a:xfrm rot="10800000">
            <a:off x="2724175" y="4026800"/>
            <a:ext cx="2092800" cy="147000"/>
          </a:xfrm>
          <a:prstGeom prst="straightConnector1">
            <a:avLst/>
          </a:prstGeom>
          <a:noFill/>
          <a:ln w="9525" cap="flat" cmpd="sng">
            <a:solidFill>
              <a:schemeClr val="dk2"/>
            </a:solidFill>
            <a:prstDash val="solid"/>
            <a:round/>
            <a:headEnd type="none" w="lg" len="lg"/>
            <a:tailEnd type="none" w="lg" len="lg"/>
          </a:ln>
        </p:spPr>
      </p:cxnSp>
      <p:sp>
        <p:nvSpPr>
          <p:cNvPr id="2" name="Title 1"/>
          <p:cNvSpPr>
            <a:spLocks noGrp="1"/>
          </p:cNvSpPr>
          <p:nvPr>
            <p:ph type="title"/>
          </p:nvPr>
        </p:nvSpPr>
        <p:spPr/>
        <p:txBody>
          <a:bodyPr/>
          <a:lstStyle/>
          <a:p>
            <a:r>
              <a:rPr lang="en-US" dirty="0"/>
              <a:t>Parsing To Probabilistic Programs (</a:t>
            </a:r>
            <a:r>
              <a:rPr lang="en" dirty="0"/>
              <a:t>P</a:t>
            </a:r>
            <a:r>
              <a:rPr lang="en" baseline="30000" dirty="0"/>
              <a:t>3</a:t>
            </a:r>
            <a:r>
              <a:rPr lang="en" dirty="0"/>
              <a:t>)</a:t>
            </a:r>
            <a:endParaRPr lang="en-US" dirty="0"/>
          </a:p>
        </p:txBody>
      </p:sp>
      <p:sp>
        <p:nvSpPr>
          <p:cNvPr id="3" name="Slide Number Placeholder 2"/>
          <p:cNvSpPr>
            <a:spLocks noGrp="1"/>
          </p:cNvSpPr>
          <p:nvPr>
            <p:ph type="sldNum" sz="quarter" idx="12"/>
          </p:nvPr>
        </p:nvSpPr>
        <p:spPr/>
        <p:txBody>
          <a:bodyPr/>
          <a:lstStyle/>
          <a:p>
            <a:fld id="{975883AC-7F85-4296-ABFD-DEB47A04F7EB}" type="slidenum">
              <a:rPr lang="en-US" smtClean="0"/>
              <a:pPr/>
              <a:t>30</a:t>
            </a:fld>
            <a:endParaRPr lang="en-US"/>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3363" y="1263"/>
            <a:ext cx="1456612" cy="1456612"/>
          </a:xfrm>
          <a:prstGeom prst="rect">
            <a:avLst/>
          </a:prstGeom>
        </p:spPr>
      </p:pic>
    </p:spTree>
    <p:extLst>
      <p:ext uri="{BB962C8B-B14F-4D97-AF65-F5344CB8AC3E}">
        <p14:creationId xmlns:p14="http://schemas.microsoft.com/office/powerpoint/2010/main" val="191168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82097"/>
            <a:ext cx="7334848" cy="4969088"/>
          </a:xfrm>
          <a:prstGeom prst="rect">
            <a:avLst/>
          </a:prstGeom>
        </p:spPr>
      </p:pic>
      <p:sp>
        <p:nvSpPr>
          <p:cNvPr id="56" name="Shape 56"/>
          <p:cNvSpPr txBox="1"/>
          <p:nvPr/>
        </p:nvSpPr>
        <p:spPr>
          <a:xfrm>
            <a:off x="1864088" y="5980948"/>
            <a:ext cx="832800" cy="347100"/>
          </a:xfrm>
          <a:prstGeom prst="rect">
            <a:avLst/>
          </a:prstGeom>
          <a:noFill/>
          <a:ln>
            <a:noFill/>
          </a:ln>
        </p:spPr>
        <p:txBody>
          <a:bodyPr lIns="91425" tIns="91425" rIns="91425" bIns="91425" anchor="t" anchorCtr="0">
            <a:noAutofit/>
          </a:bodyPr>
          <a:lstStyle/>
          <a:p>
            <a:pPr lvl="0" algn="ctr">
              <a:spcBef>
                <a:spcPts val="0"/>
              </a:spcBef>
              <a:buNone/>
            </a:pPr>
            <a:r>
              <a:rPr lang="en" sz="1800" b="1" dirty="0"/>
              <a:t>2014</a:t>
            </a:r>
          </a:p>
        </p:txBody>
      </p:sp>
      <p:sp>
        <p:nvSpPr>
          <p:cNvPr id="57" name="Shape 57"/>
          <p:cNvSpPr txBox="1"/>
          <p:nvPr/>
        </p:nvSpPr>
        <p:spPr>
          <a:xfrm>
            <a:off x="4648200" y="5980948"/>
            <a:ext cx="832800" cy="347100"/>
          </a:xfrm>
          <a:prstGeom prst="rect">
            <a:avLst/>
          </a:prstGeom>
          <a:noFill/>
          <a:ln>
            <a:noFill/>
          </a:ln>
        </p:spPr>
        <p:txBody>
          <a:bodyPr lIns="91425" tIns="91425" rIns="91425" bIns="91425" anchor="t" anchorCtr="0">
            <a:noAutofit/>
          </a:bodyPr>
          <a:lstStyle/>
          <a:p>
            <a:pPr lvl="0" algn="ctr" rtl="0">
              <a:spcBef>
                <a:spcPts val="0"/>
              </a:spcBef>
              <a:buNone/>
            </a:pPr>
            <a:r>
              <a:rPr lang="en" sz="1800" b="1" dirty="0"/>
              <a:t>2015</a:t>
            </a:r>
          </a:p>
        </p:txBody>
      </p:sp>
      <p:sp>
        <p:nvSpPr>
          <p:cNvPr id="58" name="Shape 58"/>
          <p:cNvSpPr txBox="1"/>
          <p:nvPr/>
        </p:nvSpPr>
        <p:spPr>
          <a:xfrm>
            <a:off x="6778677" y="5931017"/>
            <a:ext cx="832800" cy="347100"/>
          </a:xfrm>
          <a:prstGeom prst="rect">
            <a:avLst/>
          </a:prstGeom>
          <a:noFill/>
          <a:ln>
            <a:noFill/>
          </a:ln>
        </p:spPr>
        <p:txBody>
          <a:bodyPr lIns="91425" tIns="91425" rIns="91425" bIns="91425" anchor="t" anchorCtr="0">
            <a:noAutofit/>
          </a:bodyPr>
          <a:lstStyle/>
          <a:p>
            <a:pPr lvl="0" algn="ctr" rtl="0">
              <a:spcBef>
                <a:spcPts val="0"/>
              </a:spcBef>
              <a:buNone/>
            </a:pPr>
            <a:r>
              <a:rPr lang="en" sz="1800" b="1" dirty="0"/>
              <a:t>2016</a:t>
            </a:r>
          </a:p>
        </p:txBody>
      </p:sp>
      <p:sp>
        <p:nvSpPr>
          <p:cNvPr id="59" name="Shape 59"/>
          <p:cNvSpPr txBox="1"/>
          <p:nvPr/>
        </p:nvSpPr>
        <p:spPr>
          <a:xfrm>
            <a:off x="-4450" y="1103023"/>
            <a:ext cx="830675" cy="347100"/>
          </a:xfrm>
          <a:prstGeom prst="rect">
            <a:avLst/>
          </a:prstGeom>
          <a:noFill/>
          <a:ln>
            <a:noFill/>
          </a:ln>
        </p:spPr>
        <p:txBody>
          <a:bodyPr lIns="91425" tIns="91425" rIns="91425" bIns="91425" anchor="t" anchorCtr="0">
            <a:noAutofit/>
          </a:bodyPr>
          <a:lstStyle/>
          <a:p>
            <a:pPr lvl="0" algn="r">
              <a:spcBef>
                <a:spcPts val="0"/>
              </a:spcBef>
              <a:buNone/>
            </a:pPr>
            <a:r>
              <a:rPr lang="en" dirty="0"/>
              <a:t>100%</a:t>
            </a:r>
          </a:p>
        </p:txBody>
      </p:sp>
      <p:sp>
        <p:nvSpPr>
          <p:cNvPr id="60" name="Shape 60"/>
          <p:cNvSpPr txBox="1"/>
          <p:nvPr/>
        </p:nvSpPr>
        <p:spPr>
          <a:xfrm>
            <a:off x="159925" y="2209800"/>
            <a:ext cx="666300" cy="347100"/>
          </a:xfrm>
          <a:prstGeom prst="rect">
            <a:avLst/>
          </a:prstGeom>
          <a:noFill/>
          <a:ln>
            <a:noFill/>
          </a:ln>
        </p:spPr>
        <p:txBody>
          <a:bodyPr lIns="91425" tIns="91425" rIns="91425" bIns="91425" anchor="t" anchorCtr="0">
            <a:noAutofit/>
          </a:bodyPr>
          <a:lstStyle/>
          <a:p>
            <a:pPr lvl="0" algn="r" rtl="0">
              <a:spcBef>
                <a:spcPts val="0"/>
              </a:spcBef>
              <a:buNone/>
            </a:pPr>
            <a:r>
              <a:rPr lang="en"/>
              <a:t>75%</a:t>
            </a:r>
          </a:p>
        </p:txBody>
      </p:sp>
      <p:sp>
        <p:nvSpPr>
          <p:cNvPr id="61" name="Shape 61"/>
          <p:cNvSpPr txBox="1"/>
          <p:nvPr/>
        </p:nvSpPr>
        <p:spPr>
          <a:xfrm>
            <a:off x="159925" y="3276600"/>
            <a:ext cx="666300" cy="347100"/>
          </a:xfrm>
          <a:prstGeom prst="rect">
            <a:avLst/>
          </a:prstGeom>
          <a:noFill/>
          <a:ln>
            <a:noFill/>
          </a:ln>
        </p:spPr>
        <p:txBody>
          <a:bodyPr lIns="91425" tIns="91425" rIns="91425" bIns="91425" anchor="t" anchorCtr="0">
            <a:noAutofit/>
          </a:bodyPr>
          <a:lstStyle/>
          <a:p>
            <a:pPr lvl="0" algn="r" rtl="0">
              <a:spcBef>
                <a:spcPts val="0"/>
              </a:spcBef>
              <a:buNone/>
            </a:pPr>
            <a:r>
              <a:rPr lang="en"/>
              <a:t>50%</a:t>
            </a:r>
          </a:p>
        </p:txBody>
      </p:sp>
      <p:sp>
        <p:nvSpPr>
          <p:cNvPr id="62" name="Shape 62"/>
          <p:cNvSpPr txBox="1"/>
          <p:nvPr/>
        </p:nvSpPr>
        <p:spPr>
          <a:xfrm>
            <a:off x="159925" y="4375725"/>
            <a:ext cx="666300" cy="347100"/>
          </a:xfrm>
          <a:prstGeom prst="rect">
            <a:avLst/>
          </a:prstGeom>
          <a:noFill/>
          <a:ln>
            <a:noFill/>
          </a:ln>
        </p:spPr>
        <p:txBody>
          <a:bodyPr lIns="91425" tIns="91425" rIns="91425" bIns="91425" anchor="t" anchorCtr="0">
            <a:noAutofit/>
          </a:bodyPr>
          <a:lstStyle/>
          <a:p>
            <a:pPr lvl="0" algn="r" rtl="0">
              <a:spcBef>
                <a:spcPts val="0"/>
              </a:spcBef>
              <a:buNone/>
            </a:pPr>
            <a:r>
              <a:rPr lang="en"/>
              <a:t>25%</a:t>
            </a:r>
          </a:p>
        </p:txBody>
      </p:sp>
      <p:sp>
        <p:nvSpPr>
          <p:cNvPr id="63" name="Shape 63"/>
          <p:cNvSpPr txBox="1"/>
          <p:nvPr/>
        </p:nvSpPr>
        <p:spPr>
          <a:xfrm>
            <a:off x="7707450" y="4375725"/>
            <a:ext cx="1291800" cy="347100"/>
          </a:xfrm>
          <a:prstGeom prst="rect">
            <a:avLst/>
          </a:prstGeom>
          <a:noFill/>
          <a:ln>
            <a:noFill/>
          </a:ln>
        </p:spPr>
        <p:txBody>
          <a:bodyPr lIns="91425" tIns="91425" rIns="91425" bIns="91425" anchor="t" anchorCtr="0">
            <a:noAutofit/>
          </a:bodyPr>
          <a:lstStyle/>
          <a:p>
            <a:pPr lvl="0">
              <a:spcBef>
                <a:spcPts val="0"/>
              </a:spcBef>
              <a:buNone/>
            </a:pPr>
            <a:r>
              <a:rPr lang="en" sz="1200" dirty="0"/>
              <a:t>NDMC Random</a:t>
            </a:r>
          </a:p>
        </p:txBody>
      </p:sp>
      <p:sp>
        <p:nvSpPr>
          <p:cNvPr id="64" name="Shape 64"/>
          <p:cNvSpPr txBox="1"/>
          <p:nvPr/>
        </p:nvSpPr>
        <p:spPr>
          <a:xfrm>
            <a:off x="7707450" y="4722825"/>
            <a:ext cx="965700" cy="476400"/>
          </a:xfrm>
          <a:prstGeom prst="rect">
            <a:avLst/>
          </a:prstGeom>
          <a:noFill/>
          <a:ln>
            <a:noFill/>
          </a:ln>
        </p:spPr>
        <p:txBody>
          <a:bodyPr lIns="91425" tIns="91425" rIns="91425" bIns="91425" anchor="t" anchorCtr="0">
            <a:noAutofit/>
          </a:bodyPr>
          <a:lstStyle/>
          <a:p>
            <a:pPr lvl="0">
              <a:spcBef>
                <a:spcPts val="0"/>
              </a:spcBef>
              <a:buNone/>
            </a:pPr>
            <a:r>
              <a:rPr lang="en" sz="1200"/>
              <a:t>Full Exam </a:t>
            </a:r>
          </a:p>
          <a:p>
            <a:pPr lvl="0" rtl="0">
              <a:spcBef>
                <a:spcPts val="0"/>
              </a:spcBef>
              <a:buNone/>
            </a:pPr>
            <a:r>
              <a:rPr lang="en" sz="1200"/>
              <a:t>Random</a:t>
            </a:r>
          </a:p>
        </p:txBody>
      </p:sp>
      <p:sp>
        <p:nvSpPr>
          <p:cNvPr id="65" name="Shape 65"/>
          <p:cNvSpPr txBox="1"/>
          <p:nvPr/>
        </p:nvSpPr>
        <p:spPr>
          <a:xfrm>
            <a:off x="7900950" y="2349387"/>
            <a:ext cx="1057800" cy="476400"/>
          </a:xfrm>
          <a:prstGeom prst="rect">
            <a:avLst/>
          </a:prstGeom>
          <a:noFill/>
          <a:ln>
            <a:noFill/>
          </a:ln>
        </p:spPr>
        <p:txBody>
          <a:bodyPr lIns="91425" tIns="91425" rIns="91425" bIns="91425" anchor="t" anchorCtr="0">
            <a:noAutofit/>
          </a:bodyPr>
          <a:lstStyle/>
          <a:p>
            <a:pPr lvl="0" algn="ctr">
              <a:spcBef>
                <a:spcPts val="0"/>
              </a:spcBef>
              <a:buNone/>
            </a:pPr>
            <a:r>
              <a:rPr lang="en" sz="2000" b="1"/>
              <a:t>NDMC</a:t>
            </a:r>
          </a:p>
        </p:txBody>
      </p:sp>
      <p:sp>
        <p:nvSpPr>
          <p:cNvPr id="66" name="Shape 66"/>
          <p:cNvSpPr txBox="1"/>
          <p:nvPr/>
        </p:nvSpPr>
        <p:spPr>
          <a:xfrm>
            <a:off x="7900950" y="3213537"/>
            <a:ext cx="1057800" cy="476400"/>
          </a:xfrm>
          <a:prstGeom prst="rect">
            <a:avLst/>
          </a:prstGeom>
          <a:noFill/>
          <a:ln>
            <a:noFill/>
          </a:ln>
        </p:spPr>
        <p:txBody>
          <a:bodyPr lIns="91425" tIns="91425" rIns="91425" bIns="91425" anchor="t" anchorCtr="0">
            <a:noAutofit/>
          </a:bodyPr>
          <a:lstStyle/>
          <a:p>
            <a:pPr lvl="0" algn="ctr" rtl="0">
              <a:spcBef>
                <a:spcPts val="0"/>
              </a:spcBef>
              <a:buNone/>
            </a:pPr>
            <a:r>
              <a:rPr lang="en" sz="2000" b="1" dirty="0"/>
              <a:t>Full Exam</a:t>
            </a:r>
          </a:p>
        </p:txBody>
      </p:sp>
      <p:sp>
        <p:nvSpPr>
          <p:cNvPr id="68" name="Shape 68"/>
          <p:cNvSpPr txBox="1"/>
          <p:nvPr/>
        </p:nvSpPr>
        <p:spPr>
          <a:xfrm>
            <a:off x="5834954" y="1984250"/>
            <a:ext cx="666300" cy="347100"/>
          </a:xfrm>
          <a:prstGeom prst="rect">
            <a:avLst/>
          </a:prstGeom>
          <a:noFill/>
          <a:ln>
            <a:noFill/>
          </a:ln>
        </p:spPr>
        <p:txBody>
          <a:bodyPr lIns="91425" tIns="91425" rIns="91425" bIns="91425" anchor="t" anchorCtr="0">
            <a:noAutofit/>
          </a:bodyPr>
          <a:lstStyle/>
          <a:p>
            <a:pPr lvl="0" rtl="0">
              <a:spcBef>
                <a:spcPts val="0"/>
              </a:spcBef>
              <a:buNone/>
            </a:pPr>
            <a:r>
              <a:rPr lang="en" b="1"/>
              <a:t>75%</a:t>
            </a:r>
          </a:p>
        </p:txBody>
      </p:sp>
      <p:sp>
        <p:nvSpPr>
          <p:cNvPr id="69" name="Shape 69"/>
          <p:cNvSpPr txBox="1"/>
          <p:nvPr/>
        </p:nvSpPr>
        <p:spPr>
          <a:xfrm>
            <a:off x="2971800" y="2339140"/>
            <a:ext cx="893100" cy="411737"/>
          </a:xfrm>
          <a:prstGeom prst="rect">
            <a:avLst/>
          </a:prstGeom>
          <a:noFill/>
          <a:ln>
            <a:noFill/>
          </a:ln>
        </p:spPr>
        <p:txBody>
          <a:bodyPr lIns="91425" tIns="91425" rIns="91425" bIns="91425" anchor="t" anchorCtr="0">
            <a:noAutofit/>
          </a:bodyPr>
          <a:lstStyle/>
          <a:p>
            <a:pPr lvl="0" rtl="0">
              <a:spcBef>
                <a:spcPts val="0"/>
              </a:spcBef>
              <a:buNone/>
            </a:pPr>
            <a:r>
              <a:rPr lang="en" b="1" dirty="0"/>
              <a:t>66.2%</a:t>
            </a:r>
          </a:p>
        </p:txBody>
      </p:sp>
      <p:sp>
        <p:nvSpPr>
          <p:cNvPr id="72" name="Shape 72"/>
          <p:cNvSpPr txBox="1"/>
          <p:nvPr/>
        </p:nvSpPr>
        <p:spPr>
          <a:xfrm>
            <a:off x="5834954" y="3269150"/>
            <a:ext cx="666300" cy="347100"/>
          </a:xfrm>
          <a:prstGeom prst="rect">
            <a:avLst/>
          </a:prstGeom>
          <a:noFill/>
          <a:ln>
            <a:noFill/>
          </a:ln>
        </p:spPr>
        <p:txBody>
          <a:bodyPr lIns="91425" tIns="91425" rIns="91425" bIns="91425" anchor="t" anchorCtr="0">
            <a:noAutofit/>
          </a:bodyPr>
          <a:lstStyle/>
          <a:p>
            <a:pPr lvl="0" rtl="0">
              <a:spcBef>
                <a:spcPts val="0"/>
              </a:spcBef>
              <a:buNone/>
            </a:pPr>
            <a:r>
              <a:rPr lang="en" b="1" dirty="0"/>
              <a:t>45%</a:t>
            </a:r>
          </a:p>
        </p:txBody>
      </p:sp>
      <p:sp>
        <p:nvSpPr>
          <p:cNvPr id="73" name="Shape 73"/>
          <p:cNvSpPr txBox="1"/>
          <p:nvPr/>
        </p:nvSpPr>
        <p:spPr>
          <a:xfrm>
            <a:off x="2971800" y="3490536"/>
            <a:ext cx="893100" cy="395663"/>
          </a:xfrm>
          <a:prstGeom prst="rect">
            <a:avLst/>
          </a:prstGeom>
          <a:noFill/>
          <a:ln>
            <a:noFill/>
          </a:ln>
        </p:spPr>
        <p:txBody>
          <a:bodyPr lIns="91425" tIns="91425" rIns="91425" bIns="91425" anchor="t" anchorCtr="0">
            <a:noAutofit/>
          </a:bodyPr>
          <a:lstStyle/>
          <a:p>
            <a:pPr lvl="0" rtl="0">
              <a:spcBef>
                <a:spcPts val="0"/>
              </a:spcBef>
              <a:buNone/>
            </a:pPr>
            <a:r>
              <a:rPr lang="en" b="1"/>
              <a:t>39.4%</a:t>
            </a:r>
          </a:p>
        </p:txBody>
      </p:sp>
      <p:sp>
        <p:nvSpPr>
          <p:cNvPr id="4" name="Title 3"/>
          <p:cNvSpPr>
            <a:spLocks noGrp="1"/>
          </p:cNvSpPr>
          <p:nvPr>
            <p:ph type="title"/>
          </p:nvPr>
        </p:nvSpPr>
        <p:spPr/>
        <p:txBody>
          <a:bodyPr/>
          <a:lstStyle/>
          <a:p>
            <a:r>
              <a:rPr lang="en-US" dirty="0"/>
              <a:t>Aristo  4</a:t>
            </a:r>
            <a:r>
              <a:rPr lang="en-US" baseline="30000" dirty="0"/>
              <a:t>th</a:t>
            </a:r>
            <a:r>
              <a:rPr lang="en-US" dirty="0"/>
              <a:t> Grade Test Set Score: 2014 - 2016</a:t>
            </a:r>
          </a:p>
        </p:txBody>
      </p:sp>
      <p:sp>
        <p:nvSpPr>
          <p:cNvPr id="5" name="Slide Number Placeholder 4"/>
          <p:cNvSpPr>
            <a:spLocks noGrp="1"/>
          </p:cNvSpPr>
          <p:nvPr>
            <p:ph type="sldNum" sz="quarter" idx="12"/>
          </p:nvPr>
        </p:nvSpPr>
        <p:spPr/>
        <p:txBody>
          <a:bodyPr/>
          <a:lstStyle/>
          <a:p>
            <a:fld id="{2950F06C-DC55-49E8-966D-651E62CB7ADF}" type="slidenum">
              <a:rPr lang="en-US" smtClean="0"/>
              <a:pPr/>
              <a:t>31</a:t>
            </a:fld>
            <a:endParaRPr lang="en-US"/>
          </a:p>
        </p:txBody>
      </p:sp>
    </p:spTree>
    <p:extLst>
      <p:ext uri="{BB962C8B-B14F-4D97-AF65-F5344CB8AC3E}">
        <p14:creationId xmlns:p14="http://schemas.microsoft.com/office/powerpoint/2010/main" val="313539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Query-Regression Nets (Seo, </a:t>
            </a:r>
            <a:r>
              <a:rPr lang="en-US" i="1" dirty="0"/>
              <a:t>et al. </a:t>
            </a:r>
            <a:r>
              <a:rPr lang="en-US" dirty="0"/>
              <a:t>2016)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00200"/>
            <a:ext cx="8915331" cy="4322584"/>
          </a:xfrm>
        </p:spPr>
      </p:pic>
      <p:sp>
        <p:nvSpPr>
          <p:cNvPr id="3" name="Slide Number Placeholder 2"/>
          <p:cNvSpPr>
            <a:spLocks noGrp="1"/>
          </p:cNvSpPr>
          <p:nvPr>
            <p:ph type="sldNum" sz="quarter" idx="12"/>
          </p:nvPr>
        </p:nvSpPr>
        <p:spPr/>
        <p:txBody>
          <a:bodyPr/>
          <a:lstStyle/>
          <a:p>
            <a:fld id="{2950F06C-DC55-49E8-966D-651E62CB7ADF}" type="slidenum">
              <a:rPr lang="en-US" smtClean="0"/>
              <a:pPr/>
              <a:t>32</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576" y="516340"/>
            <a:ext cx="13716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7545" y="543636"/>
            <a:ext cx="1088586" cy="1371600"/>
          </a:xfrm>
          <a:prstGeom prst="rect">
            <a:avLst/>
          </a:prstGeom>
        </p:spPr>
      </p:pic>
    </p:spTree>
    <p:extLst>
      <p:ext uri="{BB962C8B-B14F-4D97-AF65-F5344CB8AC3E}">
        <p14:creationId xmlns:p14="http://schemas.microsoft.com/office/powerpoint/2010/main" val="50767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BAbI</a:t>
            </a:r>
            <a:r>
              <a:rPr lang="en-US" dirty="0"/>
              <a:t>  QA Examples  (Weston, </a:t>
            </a:r>
            <a:r>
              <a:rPr lang="en-US" i="1" dirty="0"/>
              <a:t>et al. </a:t>
            </a:r>
            <a:r>
              <a:rPr lang="en-US" dirty="0"/>
              <a:t>2015)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60" y="1736980"/>
            <a:ext cx="4495800" cy="2108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0" y="3813430"/>
            <a:ext cx="4476750" cy="2095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03" y="1781430"/>
            <a:ext cx="4581525" cy="187599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603" y="3845180"/>
            <a:ext cx="4545269" cy="2144434"/>
          </a:xfrm>
          <a:prstGeom prst="rect">
            <a:avLst/>
          </a:prstGeom>
        </p:spPr>
      </p:pic>
      <p:sp>
        <p:nvSpPr>
          <p:cNvPr id="3" name="Slide Number Placeholder 2"/>
          <p:cNvSpPr>
            <a:spLocks noGrp="1"/>
          </p:cNvSpPr>
          <p:nvPr>
            <p:ph type="sldNum" sz="quarter" idx="12"/>
          </p:nvPr>
        </p:nvSpPr>
        <p:spPr/>
        <p:txBody>
          <a:bodyPr/>
          <a:lstStyle/>
          <a:p>
            <a:fld id="{2950F06C-DC55-49E8-966D-651E62CB7ADF}" type="slidenum">
              <a:rPr lang="en-US" smtClean="0"/>
              <a:pPr/>
              <a:t>33</a:t>
            </a:fld>
            <a:endParaRPr lang="en-US"/>
          </a:p>
        </p:txBody>
      </p:sp>
    </p:spTree>
    <p:extLst>
      <p:ext uri="{BB962C8B-B14F-4D97-AF65-F5344CB8AC3E}">
        <p14:creationId xmlns:p14="http://schemas.microsoft.com/office/powerpoint/2010/main" val="3713782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on </a:t>
            </a:r>
            <a:r>
              <a:rPr lang="en-US" dirty="0" err="1"/>
              <a:t>bAbI</a:t>
            </a:r>
            <a:r>
              <a:rPr lang="en-US" dirty="0"/>
              <a:t> QA 1K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822262"/>
              </p:ext>
            </p:extLst>
          </p:nvPr>
        </p:nvGraphicFramePr>
        <p:xfrm>
          <a:off x="457200" y="838200"/>
          <a:ext cx="8229600" cy="4648201"/>
        </p:xfrm>
        <a:graphic>
          <a:graphicData uri="http://schemas.openxmlformats.org/drawingml/2006/table">
            <a:tbl>
              <a:tblPr firstRow="1" bandRow="1">
                <a:tableStyleId>{073A0DAA-6AF3-43AB-8588-CEC1D06C72B9}</a:tableStyleId>
              </a:tblPr>
              <a:tblGrid>
                <a:gridCol w="3688916">
                  <a:extLst>
                    <a:ext uri="{9D8B030D-6E8A-4147-A177-3AD203B41FA5}">
                      <a16:colId xmlns:a16="http://schemas.microsoft.com/office/drawing/2014/main" val="20000"/>
                    </a:ext>
                  </a:extLst>
                </a:gridCol>
                <a:gridCol w="2018082">
                  <a:extLst>
                    <a:ext uri="{9D8B030D-6E8A-4147-A177-3AD203B41FA5}">
                      <a16:colId xmlns:a16="http://schemas.microsoft.com/office/drawing/2014/main" val="20001"/>
                    </a:ext>
                  </a:extLst>
                </a:gridCol>
                <a:gridCol w="2522602">
                  <a:extLst>
                    <a:ext uri="{9D8B030D-6E8A-4147-A177-3AD203B41FA5}">
                      <a16:colId xmlns:a16="http://schemas.microsoft.com/office/drawing/2014/main" val="20002"/>
                    </a:ext>
                  </a:extLst>
                </a:gridCol>
              </a:tblGrid>
              <a:tr h="929640">
                <a:tc>
                  <a:txBody>
                    <a:bodyPr/>
                    <a:lstStyle/>
                    <a:p>
                      <a:endParaRPr lang="en-US" sz="2400" dirty="0"/>
                    </a:p>
                  </a:txBody>
                  <a:tcPr marL="68580" marR="68580"/>
                </a:tc>
                <a:tc>
                  <a:txBody>
                    <a:bodyPr/>
                    <a:lstStyle/>
                    <a:p>
                      <a:r>
                        <a:rPr lang="en-US" sz="2400" dirty="0"/>
                        <a:t>#</a:t>
                      </a:r>
                      <a:r>
                        <a:rPr lang="en-US" sz="2400" baseline="0" dirty="0"/>
                        <a:t> of Tasks Passed</a:t>
                      </a:r>
                      <a:endParaRPr lang="en-US" sz="2400" dirty="0"/>
                    </a:p>
                  </a:txBody>
                  <a:tcPr marL="68580" marR="68580"/>
                </a:tc>
                <a:tc>
                  <a:txBody>
                    <a:bodyPr/>
                    <a:lstStyle/>
                    <a:p>
                      <a:r>
                        <a:rPr lang="en-US" sz="2400" dirty="0"/>
                        <a:t>Average</a:t>
                      </a:r>
                      <a:r>
                        <a:rPr lang="en-US" sz="2400" baseline="0" dirty="0"/>
                        <a:t> Accuracy (%)</a:t>
                      </a:r>
                      <a:endParaRPr lang="en-US" sz="2400" dirty="0"/>
                    </a:p>
                  </a:txBody>
                  <a:tcPr marL="68580" marR="68580"/>
                </a:tc>
                <a:extLst>
                  <a:ext uri="{0D108BD9-81ED-4DB2-BD59-A6C34878D82A}">
                    <a16:rowId xmlns:a16="http://schemas.microsoft.com/office/drawing/2014/main" val="10000"/>
                  </a:ext>
                </a:extLst>
              </a:tr>
              <a:tr h="929640">
                <a:tc>
                  <a:txBody>
                    <a:bodyPr/>
                    <a:lstStyle/>
                    <a:p>
                      <a:r>
                        <a:rPr lang="en-US" sz="2400" dirty="0"/>
                        <a:t>LSTM</a:t>
                      </a:r>
                      <a:r>
                        <a:rPr lang="en-US" sz="2400" baseline="0" dirty="0"/>
                        <a:t> (Weston et al., 2015)</a:t>
                      </a:r>
                      <a:endParaRPr lang="en-US" sz="2400" dirty="0"/>
                    </a:p>
                  </a:txBody>
                  <a:tcPr marL="68580" marR="68580"/>
                </a:tc>
                <a:tc>
                  <a:txBody>
                    <a:bodyPr/>
                    <a:lstStyle/>
                    <a:p>
                      <a:r>
                        <a:rPr lang="en-US" sz="2400" dirty="0"/>
                        <a:t>0</a:t>
                      </a:r>
                    </a:p>
                  </a:txBody>
                  <a:tcPr marL="68580" marR="68580"/>
                </a:tc>
                <a:tc>
                  <a:txBody>
                    <a:bodyPr/>
                    <a:lstStyle/>
                    <a:p>
                      <a:r>
                        <a:rPr lang="en-US" sz="2400" dirty="0"/>
                        <a:t>48.7</a:t>
                      </a:r>
                    </a:p>
                  </a:txBody>
                  <a:tcPr marL="68580" marR="68580"/>
                </a:tc>
                <a:extLst>
                  <a:ext uri="{0D108BD9-81ED-4DB2-BD59-A6C34878D82A}">
                    <a16:rowId xmlns:a16="http://schemas.microsoft.com/office/drawing/2014/main" val="10001"/>
                  </a:ext>
                </a:extLst>
              </a:tr>
              <a:tr h="1755987">
                <a:tc>
                  <a:txBody>
                    <a:bodyPr/>
                    <a:lstStyle/>
                    <a:p>
                      <a:r>
                        <a:rPr lang="en-US" sz="2400" dirty="0"/>
                        <a:t>End</a:t>
                      </a:r>
                      <a:r>
                        <a:rPr lang="en-US" sz="2400" baseline="0" dirty="0"/>
                        <a:t>-to-end Memory Networks</a:t>
                      </a:r>
                    </a:p>
                    <a:p>
                      <a:r>
                        <a:rPr lang="en-US" sz="2400" baseline="0" dirty="0"/>
                        <a:t>(</a:t>
                      </a:r>
                      <a:r>
                        <a:rPr lang="en-US" sz="2400" dirty="0" err="1"/>
                        <a:t>Sukhbaatar</a:t>
                      </a:r>
                      <a:r>
                        <a:rPr lang="en-US" sz="2400" dirty="0"/>
                        <a:t> et al.,</a:t>
                      </a:r>
                      <a:r>
                        <a:rPr lang="en-US" sz="2400" baseline="0" dirty="0"/>
                        <a:t> 2015)</a:t>
                      </a:r>
                      <a:endParaRPr lang="en-US" sz="2400" dirty="0"/>
                    </a:p>
                  </a:txBody>
                  <a:tcPr marL="68580" marR="68580"/>
                </a:tc>
                <a:tc>
                  <a:txBody>
                    <a:bodyPr/>
                    <a:lstStyle/>
                    <a:p>
                      <a:r>
                        <a:rPr lang="en-US" sz="2400" dirty="0"/>
                        <a:t>10</a:t>
                      </a:r>
                    </a:p>
                  </a:txBody>
                  <a:tcPr marL="68580" marR="68580"/>
                </a:tc>
                <a:tc>
                  <a:txBody>
                    <a:bodyPr/>
                    <a:lstStyle/>
                    <a:p>
                      <a:r>
                        <a:rPr lang="en-US" sz="2400" dirty="0"/>
                        <a:t>84.8</a:t>
                      </a:r>
                    </a:p>
                  </a:txBody>
                  <a:tcPr marL="68580" marR="68580"/>
                </a:tc>
                <a:extLst>
                  <a:ext uri="{0D108BD9-81ED-4DB2-BD59-A6C34878D82A}">
                    <a16:rowId xmlns:a16="http://schemas.microsoft.com/office/drawing/2014/main" val="10002"/>
                  </a:ext>
                </a:extLst>
              </a:tr>
              <a:tr h="516467">
                <a:tc>
                  <a:txBody>
                    <a:bodyPr/>
                    <a:lstStyle/>
                    <a:p>
                      <a:r>
                        <a:rPr lang="en-US" sz="2400" dirty="0"/>
                        <a:t>QRN (2</a:t>
                      </a:r>
                      <a:r>
                        <a:rPr lang="en-US" sz="2400" baseline="0" dirty="0"/>
                        <a:t> layers</a:t>
                      </a:r>
                      <a:r>
                        <a:rPr lang="en-US" sz="2400" dirty="0"/>
                        <a:t>)</a:t>
                      </a:r>
                    </a:p>
                  </a:txBody>
                  <a:tcPr marL="68580" marR="68580"/>
                </a:tc>
                <a:tc>
                  <a:txBody>
                    <a:bodyPr/>
                    <a:lstStyle/>
                    <a:p>
                      <a:r>
                        <a:rPr lang="en-US" sz="2400" dirty="0"/>
                        <a:t>13</a:t>
                      </a:r>
                    </a:p>
                  </a:txBody>
                  <a:tcPr marL="68580" marR="68580"/>
                </a:tc>
                <a:tc>
                  <a:txBody>
                    <a:bodyPr/>
                    <a:lstStyle/>
                    <a:p>
                      <a:r>
                        <a:rPr lang="en-US" sz="2400" dirty="0"/>
                        <a:t>90.1</a:t>
                      </a:r>
                    </a:p>
                  </a:txBody>
                  <a:tcPr marL="68580" marR="68580"/>
                </a:tc>
                <a:extLst>
                  <a:ext uri="{0D108BD9-81ED-4DB2-BD59-A6C34878D82A}">
                    <a16:rowId xmlns:a16="http://schemas.microsoft.com/office/drawing/2014/main" val="10003"/>
                  </a:ext>
                </a:extLst>
              </a:tr>
              <a:tr h="516467">
                <a:tc>
                  <a:txBody>
                    <a:bodyPr/>
                    <a:lstStyle/>
                    <a:p>
                      <a:r>
                        <a:rPr lang="en-US" sz="2400" dirty="0"/>
                        <a:t>QRN</a:t>
                      </a:r>
                      <a:r>
                        <a:rPr lang="en-US" sz="2400" baseline="0" dirty="0"/>
                        <a:t> (3 layers)</a:t>
                      </a:r>
                      <a:endParaRPr lang="en-US" sz="2400" dirty="0"/>
                    </a:p>
                  </a:txBody>
                  <a:tcPr marL="68580" marR="68580"/>
                </a:tc>
                <a:tc>
                  <a:txBody>
                    <a:bodyPr/>
                    <a:lstStyle/>
                    <a:p>
                      <a:r>
                        <a:rPr lang="en-US" sz="2400" dirty="0"/>
                        <a:t>15</a:t>
                      </a:r>
                    </a:p>
                  </a:txBody>
                  <a:tcPr marL="68580" marR="68580"/>
                </a:tc>
                <a:tc>
                  <a:txBody>
                    <a:bodyPr/>
                    <a:lstStyle/>
                    <a:p>
                      <a:fld id="{4FC8CC0B-411E-45C0-94F9-5B0B9402D902}" type="slidenum">
                        <a:rPr lang="en-US" sz="2400" smtClean="0"/>
                        <a:t>34</a:t>
                      </a:fld>
                      <a:endParaRPr lang="en-US" sz="2400" dirty="0"/>
                    </a:p>
                  </a:txBody>
                  <a:tcPr marL="68580" marR="68580"/>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2950F06C-DC55-49E8-966D-651E62CB7ADF}" type="slidenum">
              <a:rPr lang="en-US" smtClean="0"/>
              <a:pPr/>
              <a:t>34</a:t>
            </a:fld>
            <a:endParaRPr lang="en-US"/>
          </a:p>
        </p:txBody>
      </p:sp>
    </p:spTree>
    <p:extLst>
      <p:ext uri="{BB962C8B-B14F-4D97-AF65-F5344CB8AC3E}">
        <p14:creationId xmlns:p14="http://schemas.microsoft.com/office/powerpoint/2010/main" val="218696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Questions for Science QA</a:t>
            </a:r>
          </a:p>
        </p:txBody>
      </p:sp>
      <p:sp>
        <p:nvSpPr>
          <p:cNvPr id="3" name="Content Placeholder 2"/>
          <p:cNvSpPr>
            <a:spLocks noGrp="1"/>
          </p:cNvSpPr>
          <p:nvPr>
            <p:ph idx="1"/>
          </p:nvPr>
        </p:nvSpPr>
        <p:spPr/>
        <p:txBody>
          <a:bodyPr/>
          <a:lstStyle/>
          <a:p>
            <a:r>
              <a:rPr lang="en-US" dirty="0"/>
              <a:t>What knowledge is needed exactly? (and how much?)</a:t>
            </a:r>
          </a:p>
          <a:p>
            <a:endParaRPr lang="en-US" dirty="0"/>
          </a:p>
          <a:p>
            <a:r>
              <a:rPr lang="en-US" dirty="0"/>
              <a:t>How to extract knowledge comprehensively?</a:t>
            </a:r>
          </a:p>
          <a:p>
            <a:r>
              <a:rPr lang="en-US" dirty="0"/>
              <a:t>What is the representation?</a:t>
            </a:r>
          </a:p>
          <a:p>
            <a:r>
              <a:rPr lang="en-US" dirty="0"/>
              <a:t>How to reason about it effectively?</a:t>
            </a:r>
          </a:p>
        </p:txBody>
      </p:sp>
      <p:sp>
        <p:nvSpPr>
          <p:cNvPr id="4" name="Slide Number Placeholder 3"/>
          <p:cNvSpPr>
            <a:spLocks noGrp="1"/>
          </p:cNvSpPr>
          <p:nvPr>
            <p:ph type="sldNum" sz="quarter" idx="12"/>
          </p:nvPr>
        </p:nvSpPr>
        <p:spPr/>
        <p:txBody>
          <a:bodyPr/>
          <a:lstStyle/>
          <a:p>
            <a:fld id="{2950F06C-DC55-49E8-966D-651E62CB7ADF}" type="slidenum">
              <a:rPr lang="en-US" smtClean="0"/>
              <a:pPr/>
              <a:t>35</a:t>
            </a:fld>
            <a:endParaRPr lang="en-US"/>
          </a:p>
        </p:txBody>
      </p:sp>
      <p:pic>
        <p:nvPicPr>
          <p:cNvPr id="5" name="Shape 671"/>
          <p:cNvPicPr preferRelativeResize="0">
            <a:picLocks/>
          </p:cNvPicPr>
          <p:nvPr/>
        </p:nvPicPr>
        <p:blipFill rotWithShape="1">
          <a:blip r:embed="rId3">
            <a:alphaModFix/>
          </a:blip>
          <a:srcRect/>
          <a:stretch/>
        </p:blipFill>
        <p:spPr bwMode="auto">
          <a:xfrm>
            <a:off x="6553200" y="2514600"/>
            <a:ext cx="1905000" cy="1905000"/>
          </a:xfrm>
          <a:prstGeom prst="rect">
            <a:avLst/>
          </a:prstGeom>
          <a:noFill/>
          <a:ln w="9525">
            <a:noFill/>
            <a:miter lim="800000"/>
            <a:headEnd/>
            <a:tailEnd/>
          </a:ln>
          <a:effectLst/>
        </p:spPr>
      </p:pic>
    </p:spTree>
    <p:extLst>
      <p:ext uri="{BB962C8B-B14F-4D97-AF65-F5344CB8AC3E}">
        <p14:creationId xmlns:p14="http://schemas.microsoft.com/office/powerpoint/2010/main" val="14406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a:xfrm>
            <a:off x="0" y="0"/>
            <a:ext cx="9144000" cy="914400"/>
          </a:xfrm>
        </p:spPr>
        <p:txBody>
          <a:bodyPr/>
          <a:lstStyle/>
          <a:p>
            <a:pPr algn="ctr"/>
            <a:r>
              <a:rPr lang="en-US" sz="3600" dirty="0"/>
              <a:t>Join Us at AI2!  (allenai.org)</a:t>
            </a:r>
          </a:p>
        </p:txBody>
      </p:sp>
    </p:spTree>
    <p:extLst>
      <p:ext uri="{BB962C8B-B14F-4D97-AF65-F5344CB8AC3E}">
        <p14:creationId xmlns:p14="http://schemas.microsoft.com/office/powerpoint/2010/main" val="241674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p:cNvSpPr>
            <a:spLocks noGrp="1"/>
          </p:cNvSpPr>
          <p:nvPr>
            <p:ph type="title"/>
          </p:nvPr>
        </p:nvSpPr>
        <p:spPr/>
        <p:txBody>
          <a:bodyPr/>
          <a:lstStyle/>
          <a:p>
            <a:r>
              <a:rPr lang="en-US" dirty="0"/>
              <a:t>AI2 Core Projects</a:t>
            </a:r>
          </a:p>
        </p:txBody>
      </p:sp>
      <p:pic>
        <p:nvPicPr>
          <p:cNvPr id="73" name="Shape 73"/>
          <p:cNvPicPr preferRelativeResize="0"/>
          <p:nvPr/>
        </p:nvPicPr>
        <p:blipFill>
          <a:blip r:embed="rId3">
            <a:alphaModFix/>
          </a:blip>
          <a:stretch>
            <a:fillRect/>
          </a:stretch>
        </p:blipFill>
        <p:spPr>
          <a:xfrm>
            <a:off x="875174" y="914400"/>
            <a:ext cx="3359137" cy="1828800"/>
          </a:xfrm>
          <a:prstGeom prst="rect">
            <a:avLst/>
          </a:prstGeom>
          <a:noFill/>
          <a:ln>
            <a:noFill/>
          </a:ln>
        </p:spPr>
      </p:pic>
      <p:pic>
        <p:nvPicPr>
          <p:cNvPr id="74" name="Shape 74"/>
          <p:cNvPicPr preferRelativeResize="0"/>
          <p:nvPr/>
        </p:nvPicPr>
        <p:blipFill>
          <a:blip r:embed="rId4">
            <a:alphaModFix/>
          </a:blip>
          <a:stretch>
            <a:fillRect/>
          </a:stretch>
        </p:blipFill>
        <p:spPr>
          <a:xfrm>
            <a:off x="4763642" y="914400"/>
            <a:ext cx="3260916" cy="1828800"/>
          </a:xfrm>
          <a:prstGeom prst="rect">
            <a:avLst/>
          </a:prstGeom>
          <a:noFill/>
          <a:ln>
            <a:noFill/>
          </a:ln>
        </p:spPr>
      </p:pic>
      <p:pic>
        <p:nvPicPr>
          <p:cNvPr id="75" name="Shape 75"/>
          <p:cNvPicPr preferRelativeResize="0"/>
          <p:nvPr/>
        </p:nvPicPr>
        <p:blipFill>
          <a:blip r:embed="rId5">
            <a:alphaModFix/>
          </a:blip>
          <a:stretch>
            <a:fillRect/>
          </a:stretch>
        </p:blipFill>
        <p:spPr>
          <a:xfrm>
            <a:off x="875174" y="3555231"/>
            <a:ext cx="3359137" cy="1828800"/>
          </a:xfrm>
          <a:prstGeom prst="rect">
            <a:avLst/>
          </a:prstGeom>
          <a:noFill/>
          <a:ln>
            <a:noFill/>
          </a:ln>
        </p:spPr>
      </p:pic>
      <p:pic>
        <p:nvPicPr>
          <p:cNvPr id="76" name="Shape 76"/>
          <p:cNvPicPr preferRelativeResize="0"/>
          <p:nvPr/>
        </p:nvPicPr>
        <p:blipFill>
          <a:blip r:embed="rId6">
            <a:alphaModFix/>
          </a:blip>
          <a:stretch>
            <a:fillRect/>
          </a:stretch>
        </p:blipFill>
        <p:spPr>
          <a:xfrm>
            <a:off x="4762354" y="3555231"/>
            <a:ext cx="3262204" cy="1828800"/>
          </a:xfrm>
          <a:prstGeom prst="rect">
            <a:avLst/>
          </a:prstGeom>
          <a:noFill/>
          <a:ln>
            <a:noFill/>
          </a:ln>
        </p:spPr>
      </p:pic>
      <p:sp>
        <p:nvSpPr>
          <p:cNvPr id="9" name="TextBox 8"/>
          <p:cNvSpPr txBox="1"/>
          <p:nvPr/>
        </p:nvSpPr>
        <p:spPr>
          <a:xfrm>
            <a:off x="875174" y="2727520"/>
            <a:ext cx="3359137" cy="369332"/>
          </a:xfrm>
          <a:prstGeom prst="rect">
            <a:avLst/>
          </a:prstGeom>
          <a:noFill/>
        </p:spPr>
        <p:txBody>
          <a:bodyPr wrap="square" rtlCol="0">
            <a:spAutoFit/>
          </a:bodyPr>
          <a:lstStyle/>
          <a:p>
            <a:pPr algn="ctr"/>
            <a:r>
              <a:rPr lang="en-US" b="0" dirty="0">
                <a:latin typeface="+mn-lt"/>
              </a:rPr>
              <a:t>Science</a:t>
            </a:r>
            <a:r>
              <a:rPr lang="en-US" sz="1600" b="0" dirty="0">
                <a:latin typeface="+mn-lt"/>
              </a:rPr>
              <a:t> &amp; Common sense</a:t>
            </a:r>
            <a:endParaRPr lang="en-US" b="0" dirty="0">
              <a:latin typeface="+mn-lt"/>
            </a:endParaRPr>
          </a:p>
        </p:txBody>
      </p:sp>
      <p:sp>
        <p:nvSpPr>
          <p:cNvPr id="10" name="TextBox 9"/>
          <p:cNvSpPr txBox="1"/>
          <p:nvPr/>
        </p:nvSpPr>
        <p:spPr>
          <a:xfrm>
            <a:off x="4703775" y="5384031"/>
            <a:ext cx="3262204" cy="369332"/>
          </a:xfrm>
          <a:prstGeom prst="rect">
            <a:avLst/>
          </a:prstGeom>
          <a:noFill/>
        </p:spPr>
        <p:txBody>
          <a:bodyPr wrap="square" rtlCol="0">
            <a:spAutoFit/>
          </a:bodyPr>
          <a:lstStyle/>
          <a:p>
            <a:pPr algn="ctr"/>
            <a:r>
              <a:rPr lang="en-US" b="0" dirty="0">
                <a:latin typeface="+mn-lt"/>
              </a:rPr>
              <a:t>AI-based Science Search</a:t>
            </a:r>
          </a:p>
        </p:txBody>
      </p:sp>
      <p:sp>
        <p:nvSpPr>
          <p:cNvPr id="11" name="TextBox 10"/>
          <p:cNvSpPr txBox="1"/>
          <p:nvPr/>
        </p:nvSpPr>
        <p:spPr>
          <a:xfrm>
            <a:off x="4762354" y="2742981"/>
            <a:ext cx="3262204" cy="646331"/>
          </a:xfrm>
          <a:prstGeom prst="rect">
            <a:avLst/>
          </a:prstGeom>
          <a:noFill/>
        </p:spPr>
        <p:txBody>
          <a:bodyPr wrap="square" rtlCol="0">
            <a:spAutoFit/>
          </a:bodyPr>
          <a:lstStyle/>
          <a:p>
            <a:pPr algn="ctr"/>
            <a:r>
              <a:rPr lang="en-US" b="0" dirty="0">
                <a:latin typeface="+mn-lt"/>
              </a:rPr>
              <a:t>Knowledge  from images &amp; diagrams</a:t>
            </a:r>
          </a:p>
        </p:txBody>
      </p:sp>
      <p:sp>
        <p:nvSpPr>
          <p:cNvPr id="12" name="TextBox 11"/>
          <p:cNvSpPr txBox="1"/>
          <p:nvPr/>
        </p:nvSpPr>
        <p:spPr>
          <a:xfrm>
            <a:off x="855924" y="5366395"/>
            <a:ext cx="3356679" cy="369332"/>
          </a:xfrm>
          <a:prstGeom prst="rect">
            <a:avLst/>
          </a:prstGeom>
          <a:noFill/>
        </p:spPr>
        <p:txBody>
          <a:bodyPr wrap="square" rtlCol="0">
            <a:spAutoFit/>
          </a:bodyPr>
          <a:lstStyle/>
          <a:p>
            <a:pPr algn="ctr"/>
            <a:r>
              <a:rPr lang="en-US" b="0" dirty="0">
                <a:latin typeface="+mn-lt"/>
              </a:rPr>
              <a:t>Math SATs as benchmark task</a:t>
            </a:r>
          </a:p>
        </p:txBody>
      </p:sp>
      <p:sp>
        <p:nvSpPr>
          <p:cNvPr id="3" name="Slide Number Placeholder 2"/>
          <p:cNvSpPr>
            <a:spLocks noGrp="1"/>
          </p:cNvSpPr>
          <p:nvPr>
            <p:ph type="sldNum" sz="quarter" idx="12"/>
          </p:nvPr>
        </p:nvSpPr>
        <p:spPr/>
        <p:txBody>
          <a:bodyPr/>
          <a:lstStyle/>
          <a:p>
            <a:fld id="{975883AC-7F85-4296-ABFD-DEB47A04F7EB}" type="slidenum">
              <a:rPr lang="en-US" smtClean="0"/>
              <a:pPr/>
              <a:t>4</a:t>
            </a:fld>
            <a:endParaRPr lang="en-US"/>
          </a:p>
        </p:txBody>
      </p:sp>
    </p:spTree>
    <p:extLst>
      <p:ext uri="{BB962C8B-B14F-4D97-AF65-F5344CB8AC3E}">
        <p14:creationId xmlns:p14="http://schemas.microsoft.com/office/powerpoint/2010/main" val="28892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Where will the Knowledge come from?</a:t>
            </a:r>
          </a:p>
        </p:txBody>
      </p:sp>
      <p:sp>
        <p:nvSpPr>
          <p:cNvPr id="5" name="Subtitle 4"/>
          <p:cNvSpPr>
            <a:spLocks noGrp="1"/>
          </p:cNvSpPr>
          <p:nvPr>
            <p:ph type="subTitle" idx="1"/>
          </p:nvPr>
        </p:nvSpPr>
        <p:spPr/>
        <p:txBody>
          <a:bodyPr/>
          <a:lstStyle/>
          <a:p>
            <a:r>
              <a:rPr lang="en-US" b="1" dirty="0"/>
              <a:t>Hypothesis: </a:t>
            </a:r>
            <a:r>
              <a:rPr lang="en-US" dirty="0"/>
              <a:t>from text, images, and diagrams</a:t>
            </a:r>
          </a:p>
        </p:txBody>
      </p:sp>
      <p:sp>
        <p:nvSpPr>
          <p:cNvPr id="3" name="Slide Number Placeholder 2"/>
          <p:cNvSpPr>
            <a:spLocks noGrp="1"/>
          </p:cNvSpPr>
          <p:nvPr>
            <p:ph type="sldNum" sz="quarter" idx="12"/>
          </p:nvPr>
        </p:nvSpPr>
        <p:spPr/>
        <p:txBody>
          <a:bodyPr/>
          <a:lstStyle/>
          <a:p>
            <a:fld id="{975883AC-7F85-4296-ABFD-DEB47A04F7EB}" type="slidenum">
              <a:rPr lang="en-US" smtClean="0"/>
              <a:pPr/>
              <a:t>5</a:t>
            </a:fld>
            <a:endParaRPr lang="en-US"/>
          </a:p>
        </p:txBody>
      </p:sp>
    </p:spTree>
    <p:extLst>
      <p:ext uri="{BB962C8B-B14F-4D97-AF65-F5344CB8AC3E}">
        <p14:creationId xmlns:p14="http://schemas.microsoft.com/office/powerpoint/2010/main" val="149267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81000" y="1501096"/>
            <a:ext cx="9757625" cy="5715000"/>
          </a:xfrm>
          <a:prstGeom prst="rect">
            <a:avLst/>
          </a:prstGeom>
        </p:spPr>
      </p:pic>
      <p:sp>
        <p:nvSpPr>
          <p:cNvPr id="4" name="Slide Number Placeholder 3"/>
          <p:cNvSpPr>
            <a:spLocks noGrp="1"/>
          </p:cNvSpPr>
          <p:nvPr>
            <p:ph type="sldNum" sz="quarter" idx="12"/>
          </p:nvPr>
        </p:nvSpPr>
        <p:spPr/>
        <p:txBody>
          <a:bodyPr/>
          <a:lstStyle/>
          <a:p>
            <a:fld id="{2950F06C-DC55-49E8-966D-651E62CB7ADF}" type="slidenum">
              <a:rPr lang="en-US" smtClean="0"/>
              <a:pPr/>
              <a:t>6</a:t>
            </a:fld>
            <a:endParaRPr lang="en-US"/>
          </a:p>
        </p:txBody>
      </p:sp>
      <p:sp>
        <p:nvSpPr>
          <p:cNvPr id="6" name="TextBox 5"/>
          <p:cNvSpPr txBox="1"/>
          <p:nvPr/>
        </p:nvSpPr>
        <p:spPr>
          <a:xfrm>
            <a:off x="685800" y="685800"/>
            <a:ext cx="7162800" cy="646331"/>
          </a:xfrm>
          <a:prstGeom prst="rect">
            <a:avLst/>
          </a:prstGeom>
          <a:noFill/>
        </p:spPr>
        <p:txBody>
          <a:bodyPr wrap="square" rtlCol="0">
            <a:spAutoFit/>
          </a:bodyPr>
          <a:lstStyle/>
          <a:p>
            <a:pPr algn="ctr"/>
            <a:r>
              <a:rPr lang="en-US" dirty="0">
                <a:latin typeface="+mn-lt"/>
              </a:rPr>
              <a:t>Extraction = query over corpus</a:t>
            </a:r>
          </a:p>
          <a:p>
            <a:pPr algn="ctr"/>
            <a:r>
              <a:rPr lang="en-US" dirty="0">
                <a:latin typeface="+mn-lt"/>
              </a:rPr>
              <a:t>Available at: </a:t>
            </a:r>
            <a:r>
              <a:rPr lang="en-US" dirty="0">
                <a:latin typeface="+mn-lt"/>
                <a:hlinkClick r:id="rId4"/>
              </a:rPr>
              <a:t>http://ike.allenai.org/</a:t>
            </a:r>
            <a:endParaRPr lang="en-US"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484" r="-13514"/>
          <a:stretch/>
        </p:blipFill>
        <p:spPr>
          <a:xfrm>
            <a:off x="2019300" y="2076423"/>
            <a:ext cx="5105400" cy="4084320"/>
          </a:xfrm>
          <a:prstGeom prst="rect">
            <a:avLst/>
          </a:prstGeom>
        </p:spPr>
      </p:pic>
      <p:sp>
        <p:nvSpPr>
          <p:cNvPr id="2" name="Title 1"/>
          <p:cNvSpPr>
            <a:spLocks noGrp="1"/>
          </p:cNvSpPr>
          <p:nvPr>
            <p:ph type="title"/>
          </p:nvPr>
        </p:nvSpPr>
        <p:spPr/>
        <p:txBody>
          <a:bodyPr/>
          <a:lstStyle/>
          <a:p>
            <a:r>
              <a:rPr lang="en-US" dirty="0"/>
              <a:t>Interactive Knowledge Extraction (Dalvi, </a:t>
            </a:r>
            <a:r>
              <a:rPr lang="en-US" i="1" dirty="0"/>
              <a:t>et al. </a:t>
            </a:r>
            <a:r>
              <a:rPr lang="en-US" dirty="0"/>
              <a:t>‘16)</a:t>
            </a:r>
          </a:p>
        </p:txBody>
      </p:sp>
      <p:sp>
        <p:nvSpPr>
          <p:cNvPr id="7" name="Rectangle 6"/>
          <p:cNvSpPr/>
          <p:nvPr/>
        </p:nvSpPr>
        <p:spPr bwMode="auto">
          <a:xfrm>
            <a:off x="0" y="533400"/>
            <a:ext cx="838200" cy="6324600"/>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Rectangle 7"/>
          <p:cNvSpPr/>
          <p:nvPr/>
        </p:nvSpPr>
        <p:spPr bwMode="auto">
          <a:xfrm>
            <a:off x="8115300" y="533400"/>
            <a:ext cx="1028700" cy="6324600"/>
          </a:xfrm>
          <a:prstGeom prst="rect">
            <a:avLst/>
          </a:prstGeom>
          <a:solidFill>
            <a:schemeClr val="bg1"/>
          </a:solidFill>
          <a:ln w="19050"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988" y="552734"/>
            <a:ext cx="1371600" cy="1371600"/>
          </a:xfrm>
          <a:prstGeom prst="rect">
            <a:avLst/>
          </a:prstGeom>
        </p:spPr>
      </p:pic>
    </p:spTree>
    <p:extLst>
      <p:ext uri="{BB962C8B-B14F-4D97-AF65-F5344CB8AC3E}">
        <p14:creationId xmlns:p14="http://schemas.microsoft.com/office/powerpoint/2010/main" val="42469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(Focus on Aristo)</a:t>
            </a:r>
          </a:p>
        </p:txBody>
      </p:sp>
      <p:sp>
        <p:nvSpPr>
          <p:cNvPr id="4" name="Content Placeholder 3"/>
          <p:cNvSpPr>
            <a:spLocks noGrp="1"/>
          </p:cNvSpPr>
          <p:nvPr>
            <p:ph idx="1"/>
          </p:nvPr>
        </p:nvSpPr>
        <p:spPr/>
        <p:txBody>
          <a:bodyPr/>
          <a:lstStyle/>
          <a:p>
            <a:pPr marL="514350" indent="-514350">
              <a:buFont typeface="+mj-lt"/>
              <a:buAutoNum type="romanUcPeriod"/>
            </a:pPr>
            <a:endParaRPr lang="en-US" dirty="0"/>
          </a:p>
          <a:p>
            <a:pPr marL="514350" indent="-514350">
              <a:buFont typeface="+mj-lt"/>
              <a:buAutoNum type="romanUcPeriod"/>
            </a:pPr>
            <a:r>
              <a:rPr lang="en-US" b="1" dirty="0"/>
              <a:t>Science Questions Task</a:t>
            </a:r>
          </a:p>
          <a:p>
            <a:pPr marL="514350" indent="-514350">
              <a:buFont typeface="+mj-lt"/>
              <a:buAutoNum type="romanUcPeriod"/>
            </a:pPr>
            <a:endParaRPr lang="en-US" b="1" dirty="0"/>
          </a:p>
          <a:p>
            <a:pPr marL="514350" indent="-514350">
              <a:buFont typeface="+mj-lt"/>
              <a:buAutoNum type="romanUcPeriod"/>
            </a:pPr>
            <a:r>
              <a:rPr lang="en-US" b="1" dirty="0"/>
              <a:t>Evolution of the Project</a:t>
            </a:r>
          </a:p>
          <a:p>
            <a:pPr marL="514350" indent="-514350">
              <a:buFont typeface="+mj-lt"/>
              <a:buAutoNum type="romanUcPeriod"/>
            </a:pPr>
            <a:endParaRPr lang="en-US" b="1" dirty="0"/>
          </a:p>
          <a:p>
            <a:pPr marL="514350" indent="-514350">
              <a:buFont typeface="+mj-lt"/>
              <a:buAutoNum type="romanUcPeriod"/>
            </a:pPr>
            <a:r>
              <a:rPr lang="en-US" b="1" dirty="0"/>
              <a:t>Semi-structured Reasoning (ILP)</a:t>
            </a:r>
          </a:p>
          <a:p>
            <a:pPr marL="514350" indent="-514350">
              <a:buFont typeface="+mj-lt"/>
              <a:buAutoNum type="romanUcPeriod"/>
            </a:pPr>
            <a:endParaRPr lang="en-US" b="1" dirty="0"/>
          </a:p>
          <a:p>
            <a:pPr marL="514350" indent="-514350">
              <a:buFont typeface="+mj-lt"/>
              <a:buAutoNum type="romanUcPeriod"/>
            </a:pPr>
            <a:r>
              <a:rPr lang="en-US" b="1" dirty="0"/>
              <a:t>Semantic Parsing &amp; diagrams</a:t>
            </a:r>
          </a:p>
          <a:p>
            <a:pPr marL="514350" indent="-514350">
              <a:buFont typeface="+mj-lt"/>
              <a:buAutoNum type="romanUcPeriod"/>
            </a:pPr>
            <a:endParaRPr lang="en-US" b="1" dirty="0"/>
          </a:p>
          <a:p>
            <a:pPr marL="514350" indent="-514350">
              <a:buFont typeface="+mj-lt"/>
              <a:buAutoNum type="romanUcPeriod"/>
            </a:pPr>
            <a:r>
              <a:rPr lang="en-US" b="1" i="1" dirty="0"/>
              <a:t>Deep learning for QA</a:t>
            </a:r>
          </a:p>
          <a:p>
            <a:pPr marL="514350" indent="-514350">
              <a:buFont typeface="+mj-lt"/>
              <a:buAutoNum type="romanUcPeriod"/>
            </a:pPr>
            <a:endParaRPr lang="en-US" b="1" dirty="0"/>
          </a:p>
          <a:p>
            <a:pPr marL="514350" indent="-514350">
              <a:buFont typeface="+mj-lt"/>
              <a:buAutoNum type="romanUcPeriod"/>
            </a:pPr>
            <a:r>
              <a:rPr lang="en-US" b="1" dirty="0"/>
              <a:t>Open Questions</a:t>
            </a:r>
          </a:p>
        </p:txBody>
      </p:sp>
      <p:sp>
        <p:nvSpPr>
          <p:cNvPr id="3" name="Slide Number Placeholder 2"/>
          <p:cNvSpPr>
            <a:spLocks noGrp="1"/>
          </p:cNvSpPr>
          <p:nvPr>
            <p:ph type="sldNum" sz="quarter" idx="12"/>
          </p:nvPr>
        </p:nvSpPr>
        <p:spPr/>
        <p:txBody>
          <a:bodyPr/>
          <a:lstStyle/>
          <a:p>
            <a:fld id="{975883AC-7F85-4296-ABFD-DEB47A04F7EB}" type="slidenum">
              <a:rPr lang="en-US" smtClean="0"/>
              <a:pPr/>
              <a:t>7</a:t>
            </a:fld>
            <a:endParaRPr lang="en-US"/>
          </a:p>
        </p:txBody>
      </p:sp>
      <p:pic>
        <p:nvPicPr>
          <p:cNvPr id="5" name="Picture 4" descr="logo_head_only_300 (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7600" y="914400"/>
            <a:ext cx="1447800" cy="1438148"/>
          </a:xfrm>
          <a:prstGeom prst="rect">
            <a:avLst/>
          </a:prstGeom>
        </p:spPr>
      </p:pic>
    </p:spTree>
    <p:extLst>
      <p:ext uri="{BB962C8B-B14F-4D97-AF65-F5344CB8AC3E}">
        <p14:creationId xmlns:p14="http://schemas.microsoft.com/office/powerpoint/2010/main" val="197361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95524" y="1464677"/>
            <a:ext cx="2133600" cy="1447800"/>
          </a:xfrm>
          <a:prstGeom prst="rect">
            <a:avLst/>
          </a:prstGeom>
          <a:gradFill flip="none" rotWithShape="1">
            <a:gsLst>
              <a:gs pos="0">
                <a:schemeClr val="accent1">
                  <a:tint val="66000"/>
                  <a:satMod val="160000"/>
                  <a:tint val="66000"/>
                  <a:satMod val="160000"/>
                </a:schemeClr>
              </a:gs>
              <a:gs pos="50000">
                <a:schemeClr val="accent1">
                  <a:tint val="66000"/>
                  <a:satMod val="160000"/>
                  <a:tint val="44500"/>
                  <a:satMod val="160000"/>
                </a:schemeClr>
              </a:gs>
              <a:gs pos="100000">
                <a:schemeClr val="accent1">
                  <a:tint val="66000"/>
                  <a:satMod val="160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Rectangle 9"/>
          <p:cNvSpPr/>
          <p:nvPr/>
        </p:nvSpPr>
        <p:spPr bwMode="auto">
          <a:xfrm>
            <a:off x="295524" y="2912477"/>
            <a:ext cx="2133600" cy="14478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p:cNvSpPr/>
          <p:nvPr/>
        </p:nvSpPr>
        <p:spPr bwMode="auto">
          <a:xfrm>
            <a:off x="295524" y="4360277"/>
            <a:ext cx="2133600" cy="1447800"/>
          </a:xfrm>
          <a:prstGeom prst="rect">
            <a:avLst/>
          </a:prstGeom>
          <a:gradFill flip="none" rotWithShape="1">
            <a:gsLst>
              <a:gs pos="0">
                <a:schemeClr val="accent2">
                  <a:lumMod val="20000"/>
                  <a:lumOff val="80000"/>
                  <a:shade val="30000"/>
                  <a:satMod val="115000"/>
                  <a:tint val="66000"/>
                  <a:satMod val="160000"/>
                </a:schemeClr>
              </a:gs>
              <a:gs pos="50000">
                <a:schemeClr val="accent2">
                  <a:lumMod val="20000"/>
                  <a:lumOff val="80000"/>
                  <a:shade val="30000"/>
                  <a:satMod val="115000"/>
                  <a:tint val="44500"/>
                  <a:satMod val="160000"/>
                </a:schemeClr>
              </a:gs>
              <a:gs pos="100000">
                <a:schemeClr val="accent2">
                  <a:lumMod val="20000"/>
                  <a:lumOff val="80000"/>
                  <a:shade val="30000"/>
                  <a:satMod val="115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ectangle 11"/>
          <p:cNvSpPr/>
          <p:nvPr/>
        </p:nvSpPr>
        <p:spPr bwMode="auto">
          <a:xfrm>
            <a:off x="2429124" y="1464677"/>
            <a:ext cx="2133600" cy="1447800"/>
          </a:xfrm>
          <a:prstGeom prst="rect">
            <a:avLst/>
          </a:prstGeom>
          <a:gradFill flip="none" rotWithShape="1">
            <a:gsLst>
              <a:gs pos="0">
                <a:srgbClr val="F5FD8D">
                  <a:tint val="66000"/>
                  <a:satMod val="160000"/>
                </a:srgbClr>
              </a:gs>
              <a:gs pos="50000">
                <a:srgbClr val="F5FD8D">
                  <a:tint val="44500"/>
                  <a:satMod val="160000"/>
                </a:srgbClr>
              </a:gs>
              <a:gs pos="100000">
                <a:srgbClr val="F5FD8D">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Rectangle 12"/>
          <p:cNvSpPr/>
          <p:nvPr/>
        </p:nvSpPr>
        <p:spPr bwMode="auto">
          <a:xfrm>
            <a:off x="2429124" y="2912477"/>
            <a:ext cx="2133600" cy="1447800"/>
          </a:xfrm>
          <a:prstGeom prst="rect">
            <a:avLst/>
          </a:prstGeom>
          <a:gradFill flip="none" rotWithShape="1">
            <a:gsLst>
              <a:gs pos="0">
                <a:srgbClr val="083D7E">
                  <a:tint val="66000"/>
                  <a:satMod val="160000"/>
                  <a:tint val="66000"/>
                  <a:satMod val="160000"/>
                </a:srgbClr>
              </a:gs>
              <a:gs pos="50000">
                <a:srgbClr val="083D7E">
                  <a:tint val="66000"/>
                  <a:satMod val="160000"/>
                  <a:tint val="44500"/>
                  <a:satMod val="160000"/>
                </a:srgbClr>
              </a:gs>
              <a:gs pos="100000">
                <a:srgbClr val="083D7E">
                  <a:tint val="66000"/>
                  <a:satMod val="160000"/>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Rectangle 13"/>
          <p:cNvSpPr/>
          <p:nvPr/>
        </p:nvSpPr>
        <p:spPr bwMode="auto">
          <a:xfrm>
            <a:off x="2429124" y="4360277"/>
            <a:ext cx="2133600" cy="14478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Rectangle 14"/>
          <p:cNvSpPr/>
          <p:nvPr/>
        </p:nvSpPr>
        <p:spPr bwMode="auto">
          <a:xfrm>
            <a:off x="4562724" y="1464677"/>
            <a:ext cx="2133600" cy="1447800"/>
          </a:xfrm>
          <a:prstGeom prst="rect">
            <a:avLst/>
          </a:prstGeom>
          <a:gradFill flip="none" rotWithShape="1">
            <a:gsLst>
              <a:gs pos="0">
                <a:srgbClr val="E7B87F">
                  <a:tint val="66000"/>
                  <a:satMod val="160000"/>
                </a:srgbClr>
              </a:gs>
              <a:gs pos="50000">
                <a:srgbClr val="E7B87F">
                  <a:tint val="44500"/>
                  <a:satMod val="160000"/>
                </a:srgbClr>
              </a:gs>
              <a:gs pos="100000">
                <a:srgbClr val="E7B87F">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Rectangle 15"/>
          <p:cNvSpPr/>
          <p:nvPr/>
        </p:nvSpPr>
        <p:spPr bwMode="auto">
          <a:xfrm>
            <a:off x="4562724" y="2912477"/>
            <a:ext cx="2133600" cy="14478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 name="Rectangle 16"/>
          <p:cNvSpPr/>
          <p:nvPr/>
        </p:nvSpPr>
        <p:spPr bwMode="auto">
          <a:xfrm>
            <a:off x="4562724" y="4360277"/>
            <a:ext cx="2133600" cy="14478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6696324" y="1464677"/>
            <a:ext cx="2133600" cy="1447800"/>
          </a:xfrm>
          <a:prstGeom prst="rect">
            <a:avLst/>
          </a:prstGeom>
          <a:gradFill flip="none" rotWithShape="1">
            <a:gsLst>
              <a:gs pos="0">
                <a:srgbClr val="F18683">
                  <a:tint val="66000"/>
                  <a:satMod val="160000"/>
                </a:srgbClr>
              </a:gs>
              <a:gs pos="50000">
                <a:srgbClr val="F18683">
                  <a:tint val="44500"/>
                  <a:satMod val="160000"/>
                </a:srgbClr>
              </a:gs>
              <a:gs pos="100000">
                <a:srgbClr val="F18683">
                  <a:tint val="23500"/>
                  <a:satMod val="160000"/>
                </a:srgb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p:cNvSpPr/>
          <p:nvPr/>
        </p:nvSpPr>
        <p:spPr bwMode="auto">
          <a:xfrm>
            <a:off x="6696324" y="2912477"/>
            <a:ext cx="2133600" cy="144780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Rectangle 19"/>
          <p:cNvSpPr/>
          <p:nvPr/>
        </p:nvSpPr>
        <p:spPr bwMode="auto">
          <a:xfrm>
            <a:off x="6696324" y="4360277"/>
            <a:ext cx="2133600" cy="14478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TextBox 21"/>
          <p:cNvSpPr txBox="1"/>
          <p:nvPr/>
        </p:nvSpPr>
        <p:spPr>
          <a:xfrm>
            <a:off x="238459" y="1447800"/>
            <a:ext cx="2247731" cy="338554"/>
          </a:xfrm>
          <a:prstGeom prst="rect">
            <a:avLst/>
          </a:prstGeom>
          <a:noFill/>
        </p:spPr>
        <p:txBody>
          <a:bodyPr wrap="none" rtlCol="0">
            <a:spAutoFit/>
          </a:bodyPr>
          <a:lstStyle/>
          <a:p>
            <a:r>
              <a:rPr lang="en-US" sz="1600" dirty="0"/>
              <a:t>Celestial Phenomena</a:t>
            </a:r>
          </a:p>
        </p:txBody>
      </p:sp>
      <p:sp>
        <p:nvSpPr>
          <p:cNvPr id="23" name="TextBox 22"/>
          <p:cNvSpPr txBox="1"/>
          <p:nvPr/>
        </p:nvSpPr>
        <p:spPr>
          <a:xfrm>
            <a:off x="400257" y="1718807"/>
            <a:ext cx="1981200" cy="1277273"/>
          </a:xfrm>
          <a:prstGeom prst="rect">
            <a:avLst/>
          </a:prstGeom>
          <a:noFill/>
        </p:spPr>
        <p:txBody>
          <a:bodyPr wrap="square" rtlCol="0">
            <a:spAutoFit/>
          </a:bodyPr>
          <a:lstStyle/>
          <a:p>
            <a:r>
              <a:rPr lang="en-US" sz="1100" b="0" dirty="0"/>
              <a:t>sun</a:t>
            </a:r>
          </a:p>
          <a:p>
            <a:r>
              <a:rPr lang="en-US" sz="1100" b="0" dirty="0"/>
              <a:t>moon</a:t>
            </a:r>
          </a:p>
          <a:p>
            <a:r>
              <a:rPr lang="en-US" sz="1100" b="0" dirty="0"/>
              <a:t>stars</a:t>
            </a:r>
          </a:p>
          <a:p>
            <a:r>
              <a:rPr lang="en-US" sz="1100" b="0" dirty="0"/>
              <a:t>day/night,</a:t>
            </a:r>
          </a:p>
          <a:p>
            <a:r>
              <a:rPr lang="en-US" sz="1100" b="0" dirty="0"/>
              <a:t>rotation</a:t>
            </a:r>
          </a:p>
          <a:p>
            <a:r>
              <a:rPr lang="en-US" sz="1100" b="0" dirty="0"/>
              <a:t>revolution</a:t>
            </a:r>
          </a:p>
          <a:p>
            <a:endParaRPr lang="en-US" sz="1100" b="0" dirty="0"/>
          </a:p>
        </p:txBody>
      </p:sp>
      <p:sp>
        <p:nvSpPr>
          <p:cNvPr id="24" name="TextBox 23"/>
          <p:cNvSpPr txBox="1"/>
          <p:nvPr/>
        </p:nvSpPr>
        <p:spPr>
          <a:xfrm>
            <a:off x="2895600" y="1447800"/>
            <a:ext cx="1130438" cy="338554"/>
          </a:xfrm>
          <a:prstGeom prst="rect">
            <a:avLst/>
          </a:prstGeom>
          <a:noFill/>
        </p:spPr>
        <p:txBody>
          <a:bodyPr wrap="none" rtlCol="0">
            <a:spAutoFit/>
          </a:bodyPr>
          <a:lstStyle/>
          <a:p>
            <a:r>
              <a:rPr lang="en-US" sz="1600" dirty="0"/>
              <a:t>The Earth</a:t>
            </a:r>
          </a:p>
        </p:txBody>
      </p:sp>
      <p:sp>
        <p:nvSpPr>
          <p:cNvPr id="25" name="TextBox 24"/>
          <p:cNvSpPr txBox="1"/>
          <p:nvPr/>
        </p:nvSpPr>
        <p:spPr>
          <a:xfrm>
            <a:off x="2401299" y="1726241"/>
            <a:ext cx="2246316" cy="1277273"/>
          </a:xfrm>
          <a:prstGeom prst="rect">
            <a:avLst/>
          </a:prstGeom>
          <a:noFill/>
        </p:spPr>
        <p:txBody>
          <a:bodyPr wrap="square" rtlCol="0">
            <a:spAutoFit/>
          </a:bodyPr>
          <a:lstStyle/>
          <a:p>
            <a:r>
              <a:rPr lang="en-US" sz="1100" b="0" dirty="0"/>
              <a:t>air</a:t>
            </a:r>
          </a:p>
          <a:p>
            <a:r>
              <a:rPr lang="en-US" sz="1100" b="0" dirty="0"/>
              <a:t>water</a:t>
            </a:r>
          </a:p>
          <a:p>
            <a:r>
              <a:rPr lang="en-US" sz="1100" b="0" dirty="0"/>
              <a:t>land</a:t>
            </a:r>
          </a:p>
          <a:p>
            <a:r>
              <a:rPr lang="en-US" sz="1100" b="0" dirty="0"/>
              <a:t>weather</a:t>
            </a:r>
          </a:p>
          <a:p>
            <a:r>
              <a:rPr lang="en-US" sz="1100" b="0" dirty="0"/>
              <a:t>precipitation</a:t>
            </a:r>
          </a:p>
          <a:p>
            <a:r>
              <a:rPr lang="en-US" sz="1100" b="0" dirty="0"/>
              <a:t>erosion</a:t>
            </a:r>
          </a:p>
          <a:p>
            <a:r>
              <a:rPr lang="en-US" sz="1100" b="0" dirty="0"/>
              <a:t> </a:t>
            </a:r>
          </a:p>
        </p:txBody>
      </p:sp>
      <p:sp>
        <p:nvSpPr>
          <p:cNvPr id="26" name="TextBox 25"/>
          <p:cNvSpPr txBox="1"/>
          <p:nvPr/>
        </p:nvSpPr>
        <p:spPr>
          <a:xfrm>
            <a:off x="5009358" y="1458026"/>
            <a:ext cx="801823" cy="338554"/>
          </a:xfrm>
          <a:prstGeom prst="rect">
            <a:avLst/>
          </a:prstGeom>
          <a:noFill/>
        </p:spPr>
        <p:txBody>
          <a:bodyPr wrap="none" rtlCol="0">
            <a:spAutoFit/>
          </a:bodyPr>
          <a:lstStyle/>
          <a:p>
            <a:r>
              <a:rPr lang="en-US" sz="1600" dirty="0"/>
              <a:t>Matter</a:t>
            </a:r>
          </a:p>
        </p:txBody>
      </p:sp>
      <p:sp>
        <p:nvSpPr>
          <p:cNvPr id="27" name="TextBox 26"/>
          <p:cNvSpPr txBox="1"/>
          <p:nvPr/>
        </p:nvSpPr>
        <p:spPr>
          <a:xfrm>
            <a:off x="4610391" y="1717474"/>
            <a:ext cx="2246316" cy="1107996"/>
          </a:xfrm>
          <a:prstGeom prst="rect">
            <a:avLst/>
          </a:prstGeom>
          <a:noFill/>
        </p:spPr>
        <p:txBody>
          <a:bodyPr wrap="square" rtlCol="0">
            <a:spAutoFit/>
          </a:bodyPr>
          <a:lstStyle/>
          <a:p>
            <a:r>
              <a:rPr lang="en-US" sz="1100" b="0" dirty="0"/>
              <a:t>solid/liquid/gas</a:t>
            </a:r>
          </a:p>
          <a:p>
            <a:r>
              <a:rPr lang="en-US" sz="1100" b="0" dirty="0"/>
              <a:t>properties</a:t>
            </a:r>
          </a:p>
          <a:p>
            <a:r>
              <a:rPr lang="en-US" sz="1100" b="0" dirty="0"/>
              <a:t>conductivity</a:t>
            </a:r>
          </a:p>
          <a:p>
            <a:r>
              <a:rPr lang="en-US" sz="1100" b="0" dirty="0"/>
              <a:t>texture</a:t>
            </a:r>
          </a:p>
          <a:p>
            <a:r>
              <a:rPr lang="en-US" sz="1100" b="0" dirty="0"/>
              <a:t>temperature</a:t>
            </a:r>
          </a:p>
          <a:p>
            <a:r>
              <a:rPr lang="en-US" sz="1100" b="0" dirty="0"/>
              <a:t>measuring tools</a:t>
            </a:r>
          </a:p>
        </p:txBody>
      </p:sp>
      <p:sp>
        <p:nvSpPr>
          <p:cNvPr id="28" name="TextBox 27"/>
          <p:cNvSpPr txBox="1"/>
          <p:nvPr/>
        </p:nvSpPr>
        <p:spPr>
          <a:xfrm>
            <a:off x="7153988" y="1458026"/>
            <a:ext cx="878767" cy="338554"/>
          </a:xfrm>
          <a:prstGeom prst="rect">
            <a:avLst/>
          </a:prstGeom>
          <a:noFill/>
        </p:spPr>
        <p:txBody>
          <a:bodyPr wrap="none" rtlCol="0">
            <a:spAutoFit/>
          </a:bodyPr>
          <a:lstStyle/>
          <a:p>
            <a:r>
              <a:rPr lang="en-US" sz="1600" dirty="0"/>
              <a:t>Energy</a:t>
            </a:r>
          </a:p>
        </p:txBody>
      </p:sp>
      <p:sp>
        <p:nvSpPr>
          <p:cNvPr id="29" name="TextBox 28"/>
          <p:cNvSpPr txBox="1"/>
          <p:nvPr/>
        </p:nvSpPr>
        <p:spPr>
          <a:xfrm>
            <a:off x="6832653" y="1726241"/>
            <a:ext cx="1940205" cy="1277273"/>
          </a:xfrm>
          <a:prstGeom prst="rect">
            <a:avLst/>
          </a:prstGeom>
          <a:noFill/>
        </p:spPr>
        <p:txBody>
          <a:bodyPr wrap="square" rtlCol="0">
            <a:spAutoFit/>
          </a:bodyPr>
          <a:lstStyle/>
          <a:p>
            <a:r>
              <a:rPr lang="en-US" sz="1100" b="0" dirty="0"/>
              <a:t>forms</a:t>
            </a:r>
          </a:p>
          <a:p>
            <a:r>
              <a:rPr lang="en-US" sz="1100" b="0" dirty="0"/>
              <a:t>energy transfer</a:t>
            </a:r>
          </a:p>
          <a:p>
            <a:r>
              <a:rPr lang="en-US" sz="1100" b="0" dirty="0"/>
              <a:t>heat</a:t>
            </a:r>
          </a:p>
          <a:p>
            <a:r>
              <a:rPr lang="en-US" sz="1100" b="0" dirty="0"/>
              <a:t>electricity</a:t>
            </a:r>
          </a:p>
          <a:p>
            <a:r>
              <a:rPr lang="en-US" sz="1100" b="0" dirty="0"/>
              <a:t>chemical energy</a:t>
            </a:r>
          </a:p>
          <a:p>
            <a:r>
              <a:rPr lang="en-US" sz="1100" b="0" dirty="0"/>
              <a:t>energy conversion</a:t>
            </a:r>
          </a:p>
          <a:p>
            <a:endParaRPr lang="en-US" sz="1100" b="0" dirty="0"/>
          </a:p>
        </p:txBody>
      </p:sp>
      <p:sp>
        <p:nvSpPr>
          <p:cNvPr id="32" name="TextBox 31"/>
          <p:cNvSpPr txBox="1"/>
          <p:nvPr/>
        </p:nvSpPr>
        <p:spPr>
          <a:xfrm>
            <a:off x="810254" y="2899175"/>
            <a:ext cx="856325" cy="338554"/>
          </a:xfrm>
          <a:prstGeom prst="rect">
            <a:avLst/>
          </a:prstGeom>
          <a:noFill/>
        </p:spPr>
        <p:txBody>
          <a:bodyPr wrap="none" rtlCol="0">
            <a:spAutoFit/>
          </a:bodyPr>
          <a:lstStyle/>
          <a:p>
            <a:r>
              <a:rPr lang="en-US" sz="1600" dirty="0"/>
              <a:t>Forces</a:t>
            </a:r>
          </a:p>
        </p:txBody>
      </p:sp>
      <p:sp>
        <p:nvSpPr>
          <p:cNvPr id="33" name="TextBox 32"/>
          <p:cNvSpPr txBox="1"/>
          <p:nvPr/>
        </p:nvSpPr>
        <p:spPr>
          <a:xfrm>
            <a:off x="376976" y="3143117"/>
            <a:ext cx="2245005" cy="1107996"/>
          </a:xfrm>
          <a:prstGeom prst="rect">
            <a:avLst/>
          </a:prstGeom>
          <a:noFill/>
        </p:spPr>
        <p:txBody>
          <a:bodyPr wrap="square" rtlCol="0">
            <a:spAutoFit/>
          </a:bodyPr>
          <a:lstStyle/>
          <a:p>
            <a:r>
              <a:rPr lang="en-US" sz="1100" b="0" dirty="0"/>
              <a:t>gravity</a:t>
            </a:r>
          </a:p>
          <a:p>
            <a:r>
              <a:rPr lang="en-US" sz="1100" b="0" dirty="0"/>
              <a:t>magnetism</a:t>
            </a:r>
          </a:p>
          <a:p>
            <a:r>
              <a:rPr lang="en-US" sz="1100" b="0" dirty="0"/>
              <a:t>force</a:t>
            </a:r>
          </a:p>
          <a:p>
            <a:r>
              <a:rPr lang="en-US" sz="1100" b="0" dirty="0"/>
              <a:t>friction</a:t>
            </a:r>
          </a:p>
          <a:p>
            <a:r>
              <a:rPr lang="en-US" sz="1100" b="0" dirty="0"/>
              <a:t>pull/pushing</a:t>
            </a:r>
          </a:p>
          <a:p>
            <a:r>
              <a:rPr lang="en-US" sz="1100" b="0" dirty="0"/>
              <a:t>attraction</a:t>
            </a:r>
          </a:p>
        </p:txBody>
      </p:sp>
      <p:sp>
        <p:nvSpPr>
          <p:cNvPr id="34" name="TextBox 33"/>
          <p:cNvSpPr txBox="1"/>
          <p:nvPr/>
        </p:nvSpPr>
        <p:spPr>
          <a:xfrm>
            <a:off x="2762684" y="2911864"/>
            <a:ext cx="1462260" cy="338554"/>
          </a:xfrm>
          <a:prstGeom prst="rect">
            <a:avLst/>
          </a:prstGeom>
          <a:noFill/>
        </p:spPr>
        <p:txBody>
          <a:bodyPr wrap="none" rtlCol="0">
            <a:spAutoFit/>
          </a:bodyPr>
          <a:lstStyle/>
          <a:p>
            <a:r>
              <a:rPr lang="en-US" sz="1600" dirty="0"/>
              <a:t>Living things</a:t>
            </a:r>
          </a:p>
        </p:txBody>
      </p:sp>
      <p:sp>
        <p:nvSpPr>
          <p:cNvPr id="35" name="TextBox 34"/>
          <p:cNvSpPr txBox="1"/>
          <p:nvPr/>
        </p:nvSpPr>
        <p:spPr>
          <a:xfrm>
            <a:off x="2463123" y="3174041"/>
            <a:ext cx="2245005" cy="1107996"/>
          </a:xfrm>
          <a:prstGeom prst="rect">
            <a:avLst/>
          </a:prstGeom>
          <a:noFill/>
        </p:spPr>
        <p:txBody>
          <a:bodyPr wrap="square" rtlCol="0">
            <a:spAutoFit/>
          </a:bodyPr>
          <a:lstStyle/>
          <a:p>
            <a:r>
              <a:rPr lang="en-US" sz="1100" b="0" dirty="0"/>
              <a:t>living</a:t>
            </a:r>
          </a:p>
          <a:p>
            <a:r>
              <a:rPr lang="en-US" sz="1100" b="0" dirty="0"/>
              <a:t>nonliving</a:t>
            </a:r>
          </a:p>
          <a:p>
            <a:r>
              <a:rPr lang="en-US" sz="1100" b="0" dirty="0"/>
              <a:t>characteristics</a:t>
            </a:r>
          </a:p>
          <a:p>
            <a:r>
              <a:rPr lang="en-US" sz="1100" b="0" dirty="0"/>
              <a:t>animals</a:t>
            </a:r>
          </a:p>
          <a:p>
            <a:r>
              <a:rPr lang="en-US" sz="1100" b="0" dirty="0"/>
              <a:t>plants</a:t>
            </a:r>
          </a:p>
          <a:p>
            <a:r>
              <a:rPr lang="en-US" sz="1100" b="0" dirty="0"/>
              <a:t>fish</a:t>
            </a:r>
          </a:p>
        </p:txBody>
      </p:sp>
      <p:sp>
        <p:nvSpPr>
          <p:cNvPr id="36" name="TextBox 35"/>
          <p:cNvSpPr txBox="1"/>
          <p:nvPr/>
        </p:nvSpPr>
        <p:spPr>
          <a:xfrm>
            <a:off x="4919351" y="2930600"/>
            <a:ext cx="1279517" cy="338554"/>
          </a:xfrm>
          <a:prstGeom prst="rect">
            <a:avLst/>
          </a:prstGeom>
          <a:noFill/>
        </p:spPr>
        <p:txBody>
          <a:bodyPr wrap="none" rtlCol="0">
            <a:spAutoFit/>
          </a:bodyPr>
          <a:lstStyle/>
          <a:p>
            <a:r>
              <a:rPr lang="en-US" sz="1600" dirty="0"/>
              <a:t>Inheritance</a:t>
            </a:r>
          </a:p>
        </p:txBody>
      </p:sp>
      <p:sp>
        <p:nvSpPr>
          <p:cNvPr id="37" name="TextBox 36"/>
          <p:cNvSpPr txBox="1"/>
          <p:nvPr/>
        </p:nvSpPr>
        <p:spPr>
          <a:xfrm>
            <a:off x="4619790" y="3192777"/>
            <a:ext cx="2245005" cy="1107996"/>
          </a:xfrm>
          <a:prstGeom prst="rect">
            <a:avLst/>
          </a:prstGeom>
          <a:noFill/>
        </p:spPr>
        <p:txBody>
          <a:bodyPr wrap="square" rtlCol="0">
            <a:spAutoFit/>
          </a:bodyPr>
          <a:lstStyle/>
          <a:p>
            <a:r>
              <a:rPr lang="en-US" sz="1100" b="0" dirty="0"/>
              <a:t>inherited traits</a:t>
            </a:r>
          </a:p>
          <a:p>
            <a:r>
              <a:rPr lang="en-US" sz="1100" b="0" dirty="0"/>
              <a:t>resemblance</a:t>
            </a:r>
          </a:p>
          <a:p>
            <a:r>
              <a:rPr lang="en-US" sz="1100" b="0" dirty="0"/>
              <a:t>acquired traits</a:t>
            </a:r>
          </a:p>
          <a:p>
            <a:r>
              <a:rPr lang="en-US" sz="1100" b="0" dirty="0"/>
              <a:t>learned traits</a:t>
            </a:r>
          </a:p>
          <a:p>
            <a:r>
              <a:rPr lang="en-US" sz="1100" b="0" dirty="0"/>
              <a:t>body features</a:t>
            </a:r>
          </a:p>
          <a:p>
            <a:r>
              <a:rPr lang="en-US" sz="1100" b="0" dirty="0"/>
              <a:t>skills</a:t>
            </a:r>
          </a:p>
        </p:txBody>
      </p:sp>
      <p:sp>
        <p:nvSpPr>
          <p:cNvPr id="38" name="TextBox 37"/>
          <p:cNvSpPr txBox="1"/>
          <p:nvPr/>
        </p:nvSpPr>
        <p:spPr>
          <a:xfrm>
            <a:off x="6902744" y="2951992"/>
            <a:ext cx="2002510" cy="584775"/>
          </a:xfrm>
          <a:prstGeom prst="rect">
            <a:avLst/>
          </a:prstGeom>
          <a:noFill/>
        </p:spPr>
        <p:txBody>
          <a:bodyPr wrap="square" rtlCol="0">
            <a:spAutoFit/>
          </a:bodyPr>
          <a:lstStyle/>
          <a:p>
            <a:r>
              <a:rPr lang="en-US" sz="1600" dirty="0"/>
              <a:t>The Environment and Adaptation</a:t>
            </a:r>
          </a:p>
        </p:txBody>
      </p:sp>
      <p:sp>
        <p:nvSpPr>
          <p:cNvPr id="39" name="TextBox 38"/>
          <p:cNvSpPr txBox="1"/>
          <p:nvPr/>
        </p:nvSpPr>
        <p:spPr>
          <a:xfrm>
            <a:off x="6781496" y="3451745"/>
            <a:ext cx="2245005" cy="938719"/>
          </a:xfrm>
          <a:prstGeom prst="rect">
            <a:avLst/>
          </a:prstGeom>
          <a:noFill/>
        </p:spPr>
        <p:txBody>
          <a:bodyPr wrap="square" rtlCol="0">
            <a:spAutoFit/>
          </a:bodyPr>
          <a:lstStyle/>
          <a:p>
            <a:r>
              <a:rPr lang="en-US" sz="1100" b="0" dirty="0"/>
              <a:t>senses</a:t>
            </a:r>
          </a:p>
          <a:p>
            <a:r>
              <a:rPr lang="en-US" sz="1100" b="0" dirty="0"/>
              <a:t>habitats</a:t>
            </a:r>
          </a:p>
          <a:p>
            <a:r>
              <a:rPr lang="en-US" sz="1100" b="0" dirty="0"/>
              <a:t>behavior</a:t>
            </a:r>
          </a:p>
          <a:p>
            <a:r>
              <a:rPr lang="en-US" sz="1100" b="0" dirty="0"/>
              <a:t>camouflage</a:t>
            </a:r>
          </a:p>
          <a:p>
            <a:r>
              <a:rPr lang="en-US" sz="1100" b="0" dirty="0"/>
              <a:t>survival</a:t>
            </a:r>
          </a:p>
        </p:txBody>
      </p:sp>
      <p:sp>
        <p:nvSpPr>
          <p:cNvPr id="40" name="TextBox 39"/>
          <p:cNvSpPr txBox="1"/>
          <p:nvPr/>
        </p:nvSpPr>
        <p:spPr>
          <a:xfrm>
            <a:off x="416235" y="4393449"/>
            <a:ext cx="1874231" cy="338554"/>
          </a:xfrm>
          <a:prstGeom prst="rect">
            <a:avLst/>
          </a:prstGeom>
          <a:noFill/>
        </p:spPr>
        <p:txBody>
          <a:bodyPr wrap="none" rtlCol="0">
            <a:spAutoFit/>
          </a:bodyPr>
          <a:lstStyle/>
          <a:p>
            <a:r>
              <a:rPr lang="en-US" sz="1600" dirty="0"/>
              <a:t>Continuity of Life</a:t>
            </a:r>
          </a:p>
        </p:txBody>
      </p:sp>
      <p:sp>
        <p:nvSpPr>
          <p:cNvPr id="41" name="TextBox 40"/>
          <p:cNvSpPr txBox="1"/>
          <p:nvPr/>
        </p:nvSpPr>
        <p:spPr>
          <a:xfrm>
            <a:off x="381628" y="4663124"/>
            <a:ext cx="2245005" cy="1277273"/>
          </a:xfrm>
          <a:prstGeom prst="rect">
            <a:avLst/>
          </a:prstGeom>
          <a:noFill/>
        </p:spPr>
        <p:txBody>
          <a:bodyPr wrap="square" rtlCol="0">
            <a:spAutoFit/>
          </a:bodyPr>
          <a:lstStyle/>
          <a:p>
            <a:r>
              <a:rPr lang="en-US" sz="1100" b="0" dirty="0"/>
              <a:t>life cycle</a:t>
            </a:r>
          </a:p>
          <a:p>
            <a:r>
              <a:rPr lang="en-US" sz="1100" b="0" dirty="0"/>
              <a:t>life span</a:t>
            </a:r>
          </a:p>
          <a:p>
            <a:r>
              <a:rPr lang="en-US" sz="1100" b="0" dirty="0"/>
              <a:t>offspring</a:t>
            </a:r>
          </a:p>
          <a:p>
            <a:r>
              <a:rPr lang="en-US" sz="1100" b="0" dirty="0"/>
              <a:t>reproduction</a:t>
            </a:r>
          </a:p>
          <a:p>
            <a:r>
              <a:rPr lang="en-US" sz="1100" b="0" dirty="0"/>
              <a:t>coloration</a:t>
            </a:r>
          </a:p>
          <a:p>
            <a:r>
              <a:rPr lang="en-US" sz="1100" b="0" dirty="0"/>
              <a:t>mating</a:t>
            </a:r>
          </a:p>
          <a:p>
            <a:endParaRPr lang="en-US" sz="1100" b="0" dirty="0"/>
          </a:p>
        </p:txBody>
      </p:sp>
      <p:sp>
        <p:nvSpPr>
          <p:cNvPr id="42" name="TextBox 41"/>
          <p:cNvSpPr txBox="1"/>
          <p:nvPr/>
        </p:nvSpPr>
        <p:spPr>
          <a:xfrm>
            <a:off x="2718843" y="4379155"/>
            <a:ext cx="1587294" cy="338554"/>
          </a:xfrm>
          <a:prstGeom prst="rect">
            <a:avLst/>
          </a:prstGeom>
          <a:noFill/>
        </p:spPr>
        <p:txBody>
          <a:bodyPr wrap="none" rtlCol="0">
            <a:spAutoFit/>
          </a:bodyPr>
          <a:lstStyle/>
          <a:p>
            <a:r>
              <a:rPr lang="en-US" sz="1600" dirty="0"/>
              <a:t>Life Functions</a:t>
            </a:r>
          </a:p>
        </p:txBody>
      </p:sp>
      <p:sp>
        <p:nvSpPr>
          <p:cNvPr id="43" name="TextBox 42"/>
          <p:cNvSpPr txBox="1"/>
          <p:nvPr/>
        </p:nvSpPr>
        <p:spPr>
          <a:xfrm>
            <a:off x="2499610" y="4663124"/>
            <a:ext cx="2245005" cy="1107996"/>
          </a:xfrm>
          <a:prstGeom prst="rect">
            <a:avLst/>
          </a:prstGeom>
          <a:noFill/>
        </p:spPr>
        <p:txBody>
          <a:bodyPr wrap="square" rtlCol="0">
            <a:spAutoFit/>
          </a:bodyPr>
          <a:lstStyle/>
          <a:p>
            <a:r>
              <a:rPr lang="en-US" sz="1100" b="0" dirty="0"/>
              <a:t>breathing</a:t>
            </a:r>
          </a:p>
          <a:p>
            <a:r>
              <a:rPr lang="en-US" sz="1100" b="0" dirty="0"/>
              <a:t>growing</a:t>
            </a:r>
          </a:p>
          <a:p>
            <a:r>
              <a:rPr lang="en-US" sz="1100" b="0" dirty="0"/>
              <a:t>eating</a:t>
            </a:r>
          </a:p>
          <a:p>
            <a:r>
              <a:rPr lang="en-US" sz="1100" b="0" dirty="0"/>
              <a:t>food</a:t>
            </a:r>
          </a:p>
          <a:p>
            <a:r>
              <a:rPr lang="en-US" sz="1100" b="0" dirty="0"/>
              <a:t>air</a:t>
            </a:r>
          </a:p>
          <a:p>
            <a:r>
              <a:rPr lang="en-US" sz="1100" b="0" dirty="0"/>
              <a:t>water</a:t>
            </a:r>
          </a:p>
        </p:txBody>
      </p:sp>
      <p:sp>
        <p:nvSpPr>
          <p:cNvPr id="44" name="TextBox 43"/>
          <p:cNvSpPr txBox="1"/>
          <p:nvPr/>
        </p:nvSpPr>
        <p:spPr>
          <a:xfrm>
            <a:off x="4854152" y="4352843"/>
            <a:ext cx="1824538" cy="338554"/>
          </a:xfrm>
          <a:prstGeom prst="rect">
            <a:avLst/>
          </a:prstGeom>
          <a:noFill/>
        </p:spPr>
        <p:txBody>
          <a:bodyPr wrap="none" rtlCol="0">
            <a:spAutoFit/>
          </a:bodyPr>
          <a:lstStyle/>
          <a:p>
            <a:r>
              <a:rPr lang="en-US" sz="1600" dirty="0"/>
              <a:t>Interdependence</a:t>
            </a:r>
          </a:p>
        </p:txBody>
      </p:sp>
      <p:sp>
        <p:nvSpPr>
          <p:cNvPr id="45" name="TextBox 44"/>
          <p:cNvSpPr txBox="1"/>
          <p:nvPr/>
        </p:nvSpPr>
        <p:spPr>
          <a:xfrm>
            <a:off x="4634919" y="4636812"/>
            <a:ext cx="2245005" cy="1107996"/>
          </a:xfrm>
          <a:prstGeom prst="rect">
            <a:avLst/>
          </a:prstGeom>
          <a:noFill/>
        </p:spPr>
        <p:txBody>
          <a:bodyPr wrap="square" rtlCol="0">
            <a:spAutoFit/>
          </a:bodyPr>
          <a:lstStyle/>
          <a:p>
            <a:r>
              <a:rPr lang="en-US" sz="1100" b="0" dirty="0"/>
              <a:t>food web</a:t>
            </a:r>
          </a:p>
          <a:p>
            <a:r>
              <a:rPr lang="en-US" sz="1100" b="0" dirty="0"/>
              <a:t>producers</a:t>
            </a:r>
          </a:p>
          <a:p>
            <a:r>
              <a:rPr lang="en-US" sz="1100" b="0" dirty="0"/>
              <a:t>consumers</a:t>
            </a:r>
          </a:p>
          <a:p>
            <a:r>
              <a:rPr lang="en-US" sz="1100" b="0" dirty="0"/>
              <a:t>decomposers</a:t>
            </a:r>
          </a:p>
          <a:p>
            <a:r>
              <a:rPr lang="en-US" sz="1100" b="0" dirty="0"/>
              <a:t>predators</a:t>
            </a:r>
          </a:p>
          <a:p>
            <a:r>
              <a:rPr lang="en-US" sz="1100" b="0" dirty="0"/>
              <a:t>prey</a:t>
            </a:r>
          </a:p>
        </p:txBody>
      </p:sp>
      <p:sp>
        <p:nvSpPr>
          <p:cNvPr id="48" name="TextBox 47"/>
          <p:cNvSpPr txBox="1"/>
          <p:nvPr/>
        </p:nvSpPr>
        <p:spPr>
          <a:xfrm>
            <a:off x="6976368" y="4367711"/>
            <a:ext cx="1598515" cy="338554"/>
          </a:xfrm>
          <a:prstGeom prst="rect">
            <a:avLst/>
          </a:prstGeom>
          <a:noFill/>
        </p:spPr>
        <p:txBody>
          <a:bodyPr wrap="none" rtlCol="0">
            <a:spAutoFit/>
          </a:bodyPr>
          <a:lstStyle/>
          <a:p>
            <a:r>
              <a:rPr lang="en-US" sz="1600" dirty="0"/>
              <a:t>Human Impact</a:t>
            </a:r>
          </a:p>
        </p:txBody>
      </p:sp>
      <p:sp>
        <p:nvSpPr>
          <p:cNvPr id="49" name="TextBox 48"/>
          <p:cNvSpPr txBox="1"/>
          <p:nvPr/>
        </p:nvSpPr>
        <p:spPr>
          <a:xfrm>
            <a:off x="6757135" y="4651680"/>
            <a:ext cx="2245005" cy="1107996"/>
          </a:xfrm>
          <a:prstGeom prst="rect">
            <a:avLst/>
          </a:prstGeom>
          <a:noFill/>
        </p:spPr>
        <p:txBody>
          <a:bodyPr wrap="square" rtlCol="0">
            <a:spAutoFit/>
          </a:bodyPr>
          <a:lstStyle/>
          <a:p>
            <a:r>
              <a:rPr lang="en-US" sz="1100" b="0" dirty="0"/>
              <a:t>human activities</a:t>
            </a:r>
          </a:p>
          <a:p>
            <a:r>
              <a:rPr lang="en-US" sz="1100" b="0" dirty="0"/>
              <a:t>environment</a:t>
            </a:r>
          </a:p>
          <a:p>
            <a:r>
              <a:rPr lang="en-US" sz="1100" b="0" dirty="0"/>
              <a:t>ecosystem</a:t>
            </a:r>
          </a:p>
          <a:p>
            <a:r>
              <a:rPr lang="en-US" sz="1100" b="0" dirty="0"/>
              <a:t>pollution</a:t>
            </a:r>
          </a:p>
          <a:p>
            <a:r>
              <a:rPr lang="en-US" sz="1100" b="0" dirty="0"/>
              <a:t>conservation</a:t>
            </a:r>
          </a:p>
          <a:p>
            <a:r>
              <a:rPr lang="en-US" sz="1100" b="0" dirty="0"/>
              <a:t>deforestation</a:t>
            </a:r>
          </a:p>
        </p:txBody>
      </p:sp>
      <p:pic>
        <p:nvPicPr>
          <p:cNvPr id="1030" name="Picture 6" descr="http://images.wisegeek.com/planet-earth.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33028" y="1759582"/>
            <a:ext cx="1074519" cy="981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onblink.info/File/Graphics/diagrams/SolSysOv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8321"/>
          <a:stretch/>
        </p:blipFill>
        <p:spPr bwMode="auto">
          <a:xfrm>
            <a:off x="1206439" y="1865028"/>
            <a:ext cx="1067508" cy="8004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ducation-portal.com/cimages/multimages/16/friction_forces.jpg"/>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1050761" y="3238456"/>
            <a:ext cx="1387180" cy="11120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butlerrural.coopwebbuilder.com/sites/butlerrural.coopwebbuilder.com/files/page-images/bigstockphoto_isolated_tree_1220034_0.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89974" y="3249886"/>
            <a:ext cx="950149" cy="9720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cache.desktopnexus.com/thumbnails/552425-bigthumbnail.jpg"/>
          <p:cNvPicPr>
            <a:picLocks noChangeAspect="1" noChangeArrowheads="1"/>
          </p:cNvPicPr>
          <p:nvPr/>
        </p:nvPicPr>
        <p:blipFill rotWithShape="1">
          <a:blip r:embed="rId7" cstate="print">
            <a:clrChange>
              <a:clrFrom>
                <a:srgbClr val="FFFFFB"/>
              </a:clrFrom>
              <a:clrTo>
                <a:srgbClr val="FFFFFB">
                  <a:alpha val="0"/>
                </a:srgbClr>
              </a:clrTo>
            </a:clrChange>
            <a:extLst>
              <a:ext uri="{28A0092B-C50C-407E-A947-70E740481C1C}">
                <a14:useLocalDpi xmlns:a14="http://schemas.microsoft.com/office/drawing/2010/main"/>
              </a:ext>
            </a:extLst>
          </a:blip>
          <a:srcRect/>
          <a:stretch/>
        </p:blipFill>
        <p:spPr bwMode="auto">
          <a:xfrm>
            <a:off x="1220019" y="4738922"/>
            <a:ext cx="1200288" cy="9701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ec.l.thumbs.canstockphoto.com/canstock14718416.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7866" y="4757610"/>
            <a:ext cx="870587" cy="93277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meritnation.com/img/shared/userimages/mn_images/image/Grassland%20food%20chain.png"/>
          <p:cNvPicPr>
            <a:picLocks noChangeAspect="1" noChangeArrowheads="1"/>
          </p:cNvPicPr>
          <p:nvPr/>
        </p:nvPicPr>
        <p:blipFill>
          <a:blip r:embed="rId9" cstate="print">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bwMode="auto">
          <a:xfrm>
            <a:off x="5403744" y="4571897"/>
            <a:ext cx="1283763" cy="12904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omatosphere.org/teachers/guide/images/transparency/human-input-and-output.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59230" y="4727469"/>
            <a:ext cx="1374218" cy="9841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hasslefreeclipart.com/clipart_bodyparts/images/eye.gif"/>
          <p:cNvPicPr>
            <a:picLocks noChangeAspect="1" noChangeArrowheads="1"/>
          </p:cNvPicPr>
          <p:nvPr/>
        </p:nvPicPr>
        <p:blipFill>
          <a:blip r:embed="rId11" cstate="print">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7668710" y="3545711"/>
            <a:ext cx="991418" cy="73266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clker.com/cliparts/J/5/3/9/Y/e/bigger-battery-md.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946906" y="1815539"/>
            <a:ext cx="692506" cy="91119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cliparts.co/cliparts/Big/KEn/BigKEnbMT.gif"/>
          <p:cNvPicPr>
            <a:picLocks noChangeAspect="1" noChangeArrowheads="1"/>
          </p:cNvPicPr>
          <p:nvPr/>
        </p:nvPicPr>
        <p:blipFill>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606805" y="3243122"/>
            <a:ext cx="1032453" cy="107783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medsupplypartners.com/media/catalog/product/cache/1/image/9df78eab33525d08d6e5fb8d27136e95/2/0/20229_5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23872" y="1777567"/>
            <a:ext cx="801181" cy="105455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950F06C-DC55-49E8-966D-651E62CB7ADF}" type="slidenum">
              <a:rPr lang="en-US" smtClean="0"/>
              <a:pPr/>
              <a:t>8</a:t>
            </a:fld>
            <a:endParaRPr lang="en-US"/>
          </a:p>
        </p:txBody>
      </p:sp>
      <p:sp>
        <p:nvSpPr>
          <p:cNvPr id="5" name="Title 4"/>
          <p:cNvSpPr>
            <a:spLocks noGrp="1"/>
          </p:cNvSpPr>
          <p:nvPr>
            <p:ph type="title"/>
          </p:nvPr>
        </p:nvSpPr>
        <p:spPr/>
        <p:txBody>
          <a:bodyPr/>
          <a:lstStyle/>
          <a:p>
            <a:r>
              <a:rPr lang="en-US" dirty="0"/>
              <a:t>I. Topics Covered by Science QA</a:t>
            </a:r>
          </a:p>
        </p:txBody>
      </p:sp>
    </p:spTree>
    <p:extLst>
      <p:ext uri="{BB962C8B-B14F-4D97-AF65-F5344CB8AC3E}">
        <p14:creationId xmlns:p14="http://schemas.microsoft.com/office/powerpoint/2010/main" val="1232572568"/>
      </p:ext>
    </p:extLst>
  </p:cSld>
  <p:clrMapOvr>
    <a:masterClrMapping/>
  </p:clrMapOvr>
  <mc:AlternateContent xmlns:mc="http://schemas.openxmlformats.org/markup-compatibility/2006" xmlns:p14="http://schemas.microsoft.com/office/powerpoint/2010/main">
    <mc:Choice Requires="p14">
      <p:transition spd="slow" p14:dur="2000" advTm="22978"/>
    </mc:Choice>
    <mc:Fallback xmlns="">
      <p:transition xmlns:p14="http://schemas.microsoft.com/office/powerpoint/2010/main" spd="slow" advTm="229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6292677"/>
              </p:ext>
            </p:extLst>
          </p:nvPr>
        </p:nvGraphicFramePr>
        <p:xfrm>
          <a:off x="152400" y="685800"/>
          <a:ext cx="8839200" cy="5562598"/>
        </p:xfrm>
        <a:graphic>
          <a:graphicData uri="http://schemas.openxmlformats.org/drawingml/2006/table">
            <a:tbl>
              <a:tblPr/>
              <a:tblGrid>
                <a:gridCol w="1550906">
                  <a:extLst>
                    <a:ext uri="{9D8B030D-6E8A-4147-A177-3AD203B41FA5}">
                      <a16:colId xmlns:a16="http://schemas.microsoft.com/office/drawing/2014/main" val="20000"/>
                    </a:ext>
                  </a:extLst>
                </a:gridCol>
                <a:gridCol w="7288294">
                  <a:extLst>
                    <a:ext uri="{9D8B030D-6E8A-4147-A177-3AD203B41FA5}">
                      <a16:colId xmlns:a16="http://schemas.microsoft.com/office/drawing/2014/main" val="20001"/>
                    </a:ext>
                  </a:extLst>
                </a:gridCol>
              </a:tblGrid>
              <a:tr h="355664">
                <a:tc>
                  <a:txBody>
                    <a:bodyPr/>
                    <a:lstStyle/>
                    <a:p>
                      <a:pPr algn="ctr" rtl="0" fontAlgn="b"/>
                      <a:r>
                        <a:rPr lang="en-US" sz="1200" b="1" dirty="0">
                          <a:effectLst/>
                        </a:rPr>
                        <a:t>Challenge</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b"/>
                      <a:r>
                        <a:rPr lang="en-US" sz="1200" b="1" dirty="0">
                          <a:effectLst/>
                        </a:rPr>
                        <a:t>Illustrative Question</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10000"/>
                  </a:ext>
                </a:extLst>
              </a:tr>
              <a:tr h="355664">
                <a:tc>
                  <a:txBody>
                    <a:bodyPr/>
                    <a:lstStyle/>
                    <a:p>
                      <a:pPr rtl="0" fontAlgn="b"/>
                      <a:r>
                        <a:rPr lang="en-US" sz="1200" dirty="0">
                          <a:effectLst/>
                        </a:rPr>
                        <a:t>Vagueness</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The water cycle is </a:t>
                      </a:r>
                      <a:r>
                        <a:rPr lang="en-US" sz="1200" b="1" kern="1200" dirty="0">
                          <a:solidFill>
                            <a:srgbClr val="FF0000"/>
                          </a:solidFill>
                          <a:effectLst/>
                          <a:latin typeface="+mn-lt"/>
                          <a:ea typeface="+mn-ea"/>
                          <a:cs typeface="+mn-cs"/>
                        </a:rPr>
                        <a:t>closely</a:t>
                      </a:r>
                      <a:r>
                        <a:rPr lang="en-US" sz="1200" dirty="0">
                          <a:effectLst/>
                        </a:rPr>
                        <a:t> </a:t>
                      </a:r>
                      <a:r>
                        <a:rPr lang="en-US" sz="1200" b="1" kern="1200" dirty="0">
                          <a:solidFill>
                            <a:srgbClr val="FF0000"/>
                          </a:solidFill>
                          <a:effectLst/>
                          <a:latin typeface="+mn-lt"/>
                          <a:ea typeface="+mn-ea"/>
                          <a:cs typeface="+mn-cs"/>
                        </a:rPr>
                        <a:t>related</a:t>
                      </a:r>
                      <a:r>
                        <a:rPr lang="en-US" sz="1200" dirty="0">
                          <a:effectLst/>
                        </a:rPr>
                        <a:t> </a:t>
                      </a:r>
                      <a:r>
                        <a:rPr lang="en-US" sz="1200" b="1" kern="1200" dirty="0">
                          <a:solidFill>
                            <a:srgbClr val="FF0000"/>
                          </a:solidFill>
                          <a:effectLst/>
                          <a:latin typeface="+mn-lt"/>
                          <a:ea typeface="+mn-ea"/>
                          <a:cs typeface="+mn-cs"/>
                        </a:rPr>
                        <a:t>to</a:t>
                      </a:r>
                      <a:r>
                        <a:rPr lang="en-US" sz="1200" dirty="0">
                          <a:effectLst/>
                        </a:rPr>
                        <a:t> ___. (A) weather (B) carbon dioxide (C) pesticides (D) oxygen</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76360">
                <a:tc>
                  <a:txBody>
                    <a:bodyPr/>
                    <a:lstStyle/>
                    <a:p>
                      <a:pPr rtl="0" fontAlgn="b"/>
                      <a:r>
                        <a:rPr lang="en-US" sz="1200">
                          <a:effectLst/>
                        </a:rPr>
                        <a:t>Commonsense knowledge</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If an ice cube is placed in </a:t>
                      </a:r>
                      <a:r>
                        <a:rPr lang="en-US" sz="1200" b="1" kern="1200" dirty="0">
                          <a:solidFill>
                            <a:srgbClr val="FF0000"/>
                          </a:solidFill>
                          <a:effectLst/>
                          <a:latin typeface="+mn-lt"/>
                          <a:ea typeface="+mn-ea"/>
                          <a:cs typeface="+mn-cs"/>
                        </a:rPr>
                        <a:t>sunlight</a:t>
                      </a:r>
                      <a:r>
                        <a:rPr lang="en-US" sz="1200" dirty="0">
                          <a:effectLst/>
                        </a:rPr>
                        <a:t>, it will (A) melt (B) freeze (C)</a:t>
                      </a:r>
                      <a:r>
                        <a:rPr lang="en-US" sz="1200" baseline="0" dirty="0">
                          <a:effectLst/>
                        </a:rPr>
                        <a:t> ….</a:t>
                      </a:r>
                      <a:endParaRPr lang="en-US" sz="1200" dirty="0">
                        <a:effectLst/>
                      </a:endParaRP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576360">
                <a:tc>
                  <a:txBody>
                    <a:bodyPr/>
                    <a:lstStyle/>
                    <a:p>
                      <a:pPr rtl="0" fontAlgn="b"/>
                      <a:r>
                        <a:rPr lang="en-US" sz="1200">
                          <a:effectLst/>
                        </a:rPr>
                        <a:t>Physical structure</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Which of the following is not an example of a </a:t>
                      </a:r>
                      <a:r>
                        <a:rPr lang="en-US" sz="1200" b="1" kern="1200" dirty="0">
                          <a:solidFill>
                            <a:srgbClr val="FF0000"/>
                          </a:solidFill>
                          <a:effectLst/>
                          <a:latin typeface="+mn-lt"/>
                          <a:ea typeface="+mn-ea"/>
                          <a:cs typeface="+mn-cs"/>
                        </a:rPr>
                        <a:t>wheel</a:t>
                      </a:r>
                      <a:r>
                        <a:rPr lang="en-US" sz="1200" dirty="0">
                          <a:effectLst/>
                        </a:rPr>
                        <a:t> </a:t>
                      </a:r>
                      <a:r>
                        <a:rPr lang="en-US" sz="1200" b="1" kern="1200" dirty="0">
                          <a:solidFill>
                            <a:srgbClr val="FF0000"/>
                          </a:solidFill>
                          <a:effectLst/>
                          <a:latin typeface="+mn-lt"/>
                          <a:ea typeface="+mn-ea"/>
                          <a:cs typeface="+mn-cs"/>
                        </a:rPr>
                        <a:t>and</a:t>
                      </a:r>
                      <a:r>
                        <a:rPr lang="en-US" sz="1200" dirty="0">
                          <a:effectLst/>
                        </a:rPr>
                        <a:t> </a:t>
                      </a:r>
                      <a:r>
                        <a:rPr lang="en-US" sz="1200" b="1" kern="1200" dirty="0">
                          <a:solidFill>
                            <a:srgbClr val="FF0000"/>
                          </a:solidFill>
                          <a:effectLst/>
                          <a:latin typeface="+mn-lt"/>
                          <a:ea typeface="+mn-ea"/>
                          <a:cs typeface="+mn-cs"/>
                        </a:rPr>
                        <a:t>axle</a:t>
                      </a:r>
                      <a:r>
                        <a:rPr lang="en-US" sz="1200" dirty="0">
                          <a:effectLst/>
                        </a:rPr>
                        <a:t>? (A) A roller skate (B) A seesaw (C) A skateboard (D) A bicycle</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76360">
                <a:tc>
                  <a:txBody>
                    <a:bodyPr/>
                    <a:lstStyle/>
                    <a:p>
                      <a:pPr rtl="0" fontAlgn="b"/>
                      <a:r>
                        <a:rPr lang="en-US" sz="1200">
                          <a:effectLst/>
                        </a:rPr>
                        <a:t>Process representation</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The </a:t>
                      </a:r>
                      <a:r>
                        <a:rPr lang="en-US" sz="1200" b="1" kern="1200" dirty="0">
                          <a:solidFill>
                            <a:srgbClr val="FF0000"/>
                          </a:solidFill>
                          <a:effectLst/>
                          <a:latin typeface="+mn-lt"/>
                          <a:ea typeface="+mn-ea"/>
                          <a:cs typeface="+mn-cs"/>
                        </a:rPr>
                        <a:t>digestion</a:t>
                      </a:r>
                      <a:r>
                        <a:rPr lang="en-US" sz="1200" dirty="0">
                          <a:effectLst/>
                        </a:rPr>
                        <a:t> </a:t>
                      </a:r>
                      <a:r>
                        <a:rPr lang="en-US" sz="1200" b="1" kern="1200" dirty="0">
                          <a:solidFill>
                            <a:srgbClr val="FF0000"/>
                          </a:solidFill>
                          <a:effectLst/>
                          <a:latin typeface="+mn-lt"/>
                          <a:ea typeface="+mn-ea"/>
                          <a:cs typeface="+mn-cs"/>
                        </a:rPr>
                        <a:t>process</a:t>
                      </a:r>
                      <a:r>
                        <a:rPr lang="en-US" sz="1200" dirty="0">
                          <a:effectLst/>
                        </a:rPr>
                        <a:t> </a:t>
                      </a:r>
                      <a:r>
                        <a:rPr lang="en-US" sz="1200" b="1" kern="1200" dirty="0">
                          <a:solidFill>
                            <a:srgbClr val="FF0000"/>
                          </a:solidFill>
                          <a:effectLst/>
                          <a:latin typeface="+mn-lt"/>
                          <a:ea typeface="+mn-ea"/>
                          <a:cs typeface="+mn-cs"/>
                        </a:rPr>
                        <a:t>begins</a:t>
                      </a:r>
                      <a:r>
                        <a:rPr lang="en-US" sz="1200" dirty="0">
                          <a:effectLst/>
                        </a:rPr>
                        <a:t> in which of the following? (A) large intestine (B) mouth (C) small intestine (D) stomach</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355664">
                <a:tc>
                  <a:txBody>
                    <a:bodyPr/>
                    <a:lstStyle/>
                    <a:p>
                      <a:pPr rtl="0" fontAlgn="b"/>
                      <a:r>
                        <a:rPr lang="en-US" sz="1200" dirty="0">
                          <a:effectLst/>
                        </a:rPr>
                        <a:t>Comparisons</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Which landforms are </a:t>
                      </a:r>
                      <a:r>
                        <a:rPr lang="en-US" sz="1200" b="1" kern="1200" dirty="0">
                          <a:solidFill>
                            <a:srgbClr val="FF0000"/>
                          </a:solidFill>
                          <a:effectLst/>
                          <a:latin typeface="+mn-lt"/>
                          <a:ea typeface="+mn-ea"/>
                          <a:cs typeface="+mn-cs"/>
                        </a:rPr>
                        <a:t>most</a:t>
                      </a:r>
                      <a:r>
                        <a:rPr lang="en-US" sz="1200" dirty="0">
                          <a:effectLst/>
                        </a:rPr>
                        <a:t> </a:t>
                      </a:r>
                      <a:r>
                        <a:rPr lang="en-US" sz="1200" b="1" kern="1200" dirty="0">
                          <a:solidFill>
                            <a:srgbClr val="FF0000"/>
                          </a:solidFill>
                          <a:effectLst/>
                          <a:latin typeface="+mn-lt"/>
                          <a:ea typeface="+mn-ea"/>
                          <a:cs typeface="+mn-cs"/>
                        </a:rPr>
                        <a:t>like</a:t>
                      </a:r>
                      <a:r>
                        <a:rPr lang="en-US" sz="1200" dirty="0">
                          <a:effectLst/>
                        </a:rPr>
                        <a:t> hills but are </a:t>
                      </a:r>
                      <a:r>
                        <a:rPr lang="en-US" sz="1200" b="1" kern="1200" dirty="0">
                          <a:solidFill>
                            <a:srgbClr val="FF0000"/>
                          </a:solidFill>
                          <a:effectLst/>
                          <a:latin typeface="+mn-lt"/>
                          <a:ea typeface="+mn-ea"/>
                          <a:cs typeface="+mn-cs"/>
                        </a:rPr>
                        <a:t>much</a:t>
                      </a:r>
                      <a:r>
                        <a:rPr lang="en-US" sz="1200" dirty="0">
                          <a:effectLst/>
                        </a:rPr>
                        <a:t> </a:t>
                      </a:r>
                      <a:r>
                        <a:rPr lang="en-US" sz="1200" b="1" kern="1200" dirty="0">
                          <a:solidFill>
                            <a:srgbClr val="FF0000"/>
                          </a:solidFill>
                          <a:effectLst/>
                          <a:latin typeface="+mn-lt"/>
                          <a:ea typeface="+mn-ea"/>
                          <a:cs typeface="+mn-cs"/>
                        </a:rPr>
                        <a:t>taller</a:t>
                      </a:r>
                      <a:r>
                        <a:rPr lang="en-US" sz="1200" dirty="0">
                          <a:effectLst/>
                        </a:rPr>
                        <a:t>? (A) caves (B) mountains (C) plains (D) valleys</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806903">
                <a:tc>
                  <a:txBody>
                    <a:bodyPr/>
                    <a:lstStyle/>
                    <a:p>
                      <a:pPr rtl="0" fontAlgn="b"/>
                      <a:r>
                        <a:rPr lang="en-US" sz="1200" dirty="0">
                          <a:effectLst/>
                        </a:rPr>
                        <a:t>Stories</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1" kern="1200" dirty="0">
                          <a:solidFill>
                            <a:srgbClr val="FF0000"/>
                          </a:solidFill>
                          <a:effectLst/>
                          <a:latin typeface="+mn-lt"/>
                          <a:ea typeface="+mn-ea"/>
                          <a:cs typeface="+mn-cs"/>
                        </a:rPr>
                        <a:t>One hot, summer day </a:t>
                      </a:r>
                      <a:r>
                        <a:rPr lang="en-US" sz="1200" dirty="0">
                          <a:effectLst/>
                        </a:rPr>
                        <a:t>it rained very heavily. </a:t>
                      </a:r>
                      <a:r>
                        <a:rPr lang="en-US" sz="1200" b="1" kern="1200" dirty="0">
                          <a:solidFill>
                            <a:srgbClr val="FF0000"/>
                          </a:solidFill>
                          <a:effectLst/>
                          <a:latin typeface="+mn-lt"/>
                          <a:ea typeface="+mn-ea"/>
                          <a:cs typeface="+mn-cs"/>
                        </a:rPr>
                        <a:t>After the rain</a:t>
                      </a:r>
                      <a:r>
                        <a:rPr lang="en-US" sz="1200" dirty="0">
                          <a:effectLst/>
                        </a:rPr>
                        <a:t>, a plastic pan on a picnic table had 2 cm of rainwater in it. </a:t>
                      </a:r>
                      <a:r>
                        <a:rPr lang="en-US" sz="1200" b="1" kern="1200" dirty="0">
                          <a:solidFill>
                            <a:srgbClr val="FF0000"/>
                          </a:solidFill>
                          <a:effectLst/>
                          <a:latin typeface="+mn-lt"/>
                          <a:ea typeface="+mn-ea"/>
                          <a:cs typeface="+mn-cs"/>
                        </a:rPr>
                        <a:t>Four hours later</a:t>
                      </a:r>
                      <a:r>
                        <a:rPr lang="en-US" sz="1200" dirty="0">
                          <a:effectLst/>
                        </a:rPr>
                        <a:t>, all the rainwater in the pan was gone. Which process caused the rainwater in the pan to disappear? (A) condensation (B) evaporation (C) precipitation (D) erosion</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576360">
                <a:tc>
                  <a:txBody>
                    <a:bodyPr/>
                    <a:lstStyle/>
                    <a:p>
                      <a:pPr rtl="0" fontAlgn="b"/>
                      <a:r>
                        <a:rPr lang="en-US" sz="1200" dirty="0">
                          <a:effectLst/>
                        </a:rPr>
                        <a:t>Teleology</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Which of the following devices are used to </a:t>
                      </a:r>
                      <a:r>
                        <a:rPr lang="en-US" sz="1200" b="1" kern="1200" dirty="0">
                          <a:solidFill>
                            <a:srgbClr val="FF0000"/>
                          </a:solidFill>
                          <a:effectLst/>
                          <a:latin typeface="+mn-lt"/>
                          <a:ea typeface="+mn-ea"/>
                          <a:cs typeface="+mn-cs"/>
                        </a:rPr>
                        <a:t>prevent</a:t>
                      </a:r>
                      <a:r>
                        <a:rPr lang="en-US" sz="1200" dirty="0">
                          <a:effectLst/>
                        </a:rPr>
                        <a:t> too much electrical current from overloading a circuit and causing a fire? (A) fuse (B) electromagnet (C) coil (D) generator</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806903">
                <a:tc>
                  <a:txBody>
                    <a:bodyPr/>
                    <a:lstStyle/>
                    <a:p>
                      <a:pPr rtl="0" fontAlgn="b"/>
                      <a:r>
                        <a:rPr lang="en-US" sz="1200">
                          <a:effectLst/>
                        </a:rPr>
                        <a:t>Counterfactuals</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By attaching to sharks, remora fish eat the scraps of food left behind when the sharks feed. </a:t>
                      </a:r>
                      <a:r>
                        <a:rPr lang="en-US" sz="1200" b="1" kern="1200" dirty="0">
                          <a:solidFill>
                            <a:srgbClr val="FF0000"/>
                          </a:solidFill>
                          <a:effectLst/>
                          <a:latin typeface="+mn-lt"/>
                          <a:ea typeface="+mn-ea"/>
                          <a:cs typeface="+mn-cs"/>
                        </a:rPr>
                        <a:t>If remoras were not able to attach to sharks</a:t>
                      </a:r>
                      <a:r>
                        <a:rPr lang="en-US" sz="1200" dirty="0">
                          <a:effectLst/>
                        </a:rPr>
                        <a:t>, they would most likely (A) attach to boats. (B) not be able to survive. (C) find another source of food. (D) not need to eat anymore.</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576360">
                <a:tc>
                  <a:txBody>
                    <a:bodyPr/>
                    <a:lstStyle/>
                    <a:p>
                      <a:pPr rtl="0" fontAlgn="b"/>
                      <a:r>
                        <a:rPr lang="en-US" sz="1200" dirty="0">
                          <a:effectLst/>
                        </a:rPr>
                        <a:t>Spatiotemporal reasoning</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dirty="0">
                          <a:effectLst/>
                        </a:rPr>
                        <a:t>In studying layers of rock sediment, a geologist found an area where </a:t>
                      </a:r>
                      <a:r>
                        <a:rPr lang="en-US" sz="1200" b="1" kern="1200" dirty="0">
                          <a:solidFill>
                            <a:srgbClr val="FF0000"/>
                          </a:solidFill>
                          <a:effectLst/>
                          <a:latin typeface="+mn-lt"/>
                          <a:ea typeface="+mn-ea"/>
                          <a:cs typeface="+mn-cs"/>
                        </a:rPr>
                        <a:t>older rock was layered on top of younger rock</a:t>
                      </a:r>
                      <a:r>
                        <a:rPr lang="en-US" sz="1200" dirty="0">
                          <a:effectLst/>
                        </a:rPr>
                        <a:t>. Which best explains how this occurred? (A) Earthquake activity </a:t>
                      </a:r>
                      <a:r>
                        <a:rPr lang="en-US" sz="1200" b="1" kern="1200" dirty="0">
                          <a:solidFill>
                            <a:srgbClr val="FF0000"/>
                          </a:solidFill>
                          <a:effectLst/>
                          <a:latin typeface="+mn-lt"/>
                          <a:ea typeface="+mn-ea"/>
                          <a:cs typeface="+mn-cs"/>
                        </a:rPr>
                        <a:t>folded the rock layers</a:t>
                      </a:r>
                      <a:r>
                        <a:rPr lang="en-US" sz="1200" dirty="0">
                          <a:effectLst/>
                        </a:rPr>
                        <a:t>...</a:t>
                      </a:r>
                    </a:p>
                  </a:txBody>
                  <a:tcPr marL="45720" marR="457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975883AC-7F85-4296-ABFD-DEB47A04F7EB}" type="slidenum">
              <a:rPr lang="en-US" smtClean="0"/>
              <a:pPr/>
              <a:t>9</a:t>
            </a:fld>
            <a:endParaRPr lang="en-US"/>
          </a:p>
        </p:txBody>
      </p:sp>
      <p:sp>
        <p:nvSpPr>
          <p:cNvPr id="5" name="Title 4"/>
          <p:cNvSpPr>
            <a:spLocks noGrp="1"/>
          </p:cNvSpPr>
          <p:nvPr>
            <p:ph type="title"/>
          </p:nvPr>
        </p:nvSpPr>
        <p:spPr/>
        <p:txBody>
          <a:bodyPr/>
          <a:lstStyle/>
          <a:p>
            <a:r>
              <a:rPr lang="en-US" dirty="0"/>
              <a:t>Challenges for Aristo (4</a:t>
            </a:r>
            <a:r>
              <a:rPr lang="en-US" baseline="30000" dirty="0"/>
              <a:t>th</a:t>
            </a:r>
            <a:r>
              <a:rPr lang="en-US" dirty="0"/>
              <a:t> Grade Questions)</a:t>
            </a:r>
          </a:p>
        </p:txBody>
      </p:sp>
    </p:spTree>
    <p:extLst>
      <p:ext uri="{BB962C8B-B14F-4D97-AF65-F5344CB8AC3E}">
        <p14:creationId xmlns:p14="http://schemas.microsoft.com/office/powerpoint/2010/main" val="2901625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18.4|21|32.2|9.8|5.2|2.8"/>
</p:tagLst>
</file>

<file path=ppt/tags/tag2.xml><?xml version="1.0" encoding="utf-8"?>
<p:tagLst xmlns:a="http://schemas.openxmlformats.org/drawingml/2006/main" xmlns:r="http://schemas.openxmlformats.org/officeDocument/2006/relationships" xmlns:p="http://schemas.openxmlformats.org/presentationml/2006/main">
  <p:tag name="TIMING" val="|34.3|6.8|10.7|13|11|2.6|7.9"/>
</p:tagLst>
</file>

<file path=ppt/tags/tag3.xml><?xml version="1.0" encoding="utf-8"?>
<p:tagLst xmlns:a="http://schemas.openxmlformats.org/drawingml/2006/main" xmlns:r="http://schemas.openxmlformats.org/officeDocument/2006/relationships" xmlns:p="http://schemas.openxmlformats.org/presentationml/2006/main">
  <p:tag name="TIMING" val="|16.8|58.5"/>
</p:tagLst>
</file>

<file path=ppt/tags/tag4.xml><?xml version="1.0" encoding="utf-8"?>
<p:tagLst xmlns:a="http://schemas.openxmlformats.org/drawingml/2006/main" xmlns:r="http://schemas.openxmlformats.org/officeDocument/2006/relationships" xmlns:p="http://schemas.openxmlformats.org/presentationml/2006/main">
  <p:tag name="TIMING" val="|26.3"/>
</p:tagLst>
</file>

<file path=ppt/tags/tag5.xml><?xml version="1.0" encoding="utf-8"?>
<p:tagLst xmlns:a="http://schemas.openxmlformats.org/drawingml/2006/main" xmlns:r="http://schemas.openxmlformats.org/officeDocument/2006/relationships" xmlns:p="http://schemas.openxmlformats.org/presentationml/2006/main">
  <p:tag name="TIMING" val="|32.2"/>
</p:tagLst>
</file>

<file path=ppt/theme/theme1.xml><?xml version="1.0" encoding="utf-8"?>
<a:theme xmlns:a="http://schemas.openxmlformats.org/drawingml/2006/main" name="Default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triangl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14807</TotalTime>
  <Words>2348</Words>
  <Application>Microsoft Office PowerPoint</Application>
  <PresentationFormat>On-screen Show (4:3)</PresentationFormat>
  <Paragraphs>543</Paragraphs>
  <Slides>36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Bradley Hand Bold</vt:lpstr>
      <vt:lpstr>Calibri</vt:lpstr>
      <vt:lpstr>Courier New</vt:lpstr>
      <vt:lpstr>Helvetica</vt:lpstr>
      <vt:lpstr>Lucida Grande</vt:lpstr>
      <vt:lpstr>Symbol</vt:lpstr>
      <vt:lpstr>Wingdings</vt:lpstr>
      <vt:lpstr>Default Design</vt:lpstr>
      <vt:lpstr>The Allen AI Science Challenge: Results, Lessons, and Open Questions</vt:lpstr>
      <vt:lpstr>PowerPoint Presentation</vt:lpstr>
      <vt:lpstr>AI2’s Research Methodology</vt:lpstr>
      <vt:lpstr>AI2 Core Projects</vt:lpstr>
      <vt:lpstr>Where will the Knowledge come from?</vt:lpstr>
      <vt:lpstr>Interactive Knowledge Extraction (Dalvi, et al. ‘16)</vt:lpstr>
      <vt:lpstr>Outline (Focus on Aristo)</vt:lpstr>
      <vt:lpstr>I. Topics Covered by Science QA</vt:lpstr>
      <vt:lpstr>Challenges for Aristo (4th Grade Questions)</vt:lpstr>
      <vt:lpstr>Allen AI Science Challenge (2015)</vt:lpstr>
      <vt:lpstr>Diagram Questions for Aristo</vt:lpstr>
      <vt:lpstr>Food Web Questions</vt:lpstr>
      <vt:lpstr>Science QA and Common Sense</vt:lpstr>
      <vt:lpstr>Open Questions</vt:lpstr>
      <vt:lpstr>Lesson</vt:lpstr>
      <vt:lpstr>II. Two Extremes in Science Question Answering</vt:lpstr>
      <vt:lpstr>Architecture  (Clark, et al. AAAI ‘15)</vt:lpstr>
      <vt:lpstr>The Evolution of Aristo</vt:lpstr>
      <vt:lpstr>III. Semi-Structured Inference</vt:lpstr>
      <vt:lpstr>ILP Solver (Khashabi, et al. IJCAI ‘16)</vt:lpstr>
      <vt:lpstr>ILP Solver for Aristo</vt:lpstr>
      <vt:lpstr>ILP Solver: Main Idea</vt:lpstr>
      <vt:lpstr>ILP Solver: Main Idea</vt:lpstr>
      <vt:lpstr>ILP Solver: Main Idea</vt:lpstr>
      <vt:lpstr>Textual “Glue” (Easy Cases)</vt:lpstr>
      <vt:lpstr>Textual “Glue” (Difficult Cases)</vt:lpstr>
      <vt:lpstr>Results</vt:lpstr>
      <vt:lpstr>IV. Food Web Questions</vt:lpstr>
      <vt:lpstr>Fundamental Research Challenge</vt:lpstr>
      <vt:lpstr>Parsing To Probabilistic Programs (P3)</vt:lpstr>
      <vt:lpstr>Aristo  4th Grade Test Set Score: 2014 - 2016</vt:lpstr>
      <vt:lpstr>V. Query-Regression Nets (Seo, et al. 2016) </vt:lpstr>
      <vt:lpstr>BAbI  QA Examples  (Weston, et al. 2015)</vt:lpstr>
      <vt:lpstr>Results on bAbI QA 1K</vt:lpstr>
      <vt:lpstr>Open Questions for Science QA</vt:lpstr>
      <vt:lpstr>Join Us at AI2!  (allenai.org)</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AIC</dc:creator>
  <cp:lastModifiedBy>oren etzioni</cp:lastModifiedBy>
  <cp:revision>661</cp:revision>
  <dcterms:created xsi:type="dcterms:W3CDTF">2004-06-21T21:41:43Z</dcterms:created>
  <dcterms:modified xsi:type="dcterms:W3CDTF">2016-06-17T03:52:47Z</dcterms:modified>
</cp:coreProperties>
</file>